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9" r:id="rId5"/>
    <p:sldMasterId id="21474836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oboto Slab"/>
      <p:regular r:id="rId35"/>
      <p:bold r:id="rId36"/>
    </p:embeddedFont>
    <p:embeddedFont>
      <p:font typeface="Roboto"/>
      <p:regular r:id="rId37"/>
      <p:bold r:id="rId38"/>
      <p:italic r:id="rId39"/>
      <p:boldItalic r:id="rId40"/>
    </p:embeddedFont>
    <p:embeddedFont>
      <p:font typeface="Roboto Medium"/>
      <p:regular r:id="rId41"/>
      <p:bold r:id="rId42"/>
      <p:italic r:id="rId43"/>
      <p:boldItalic r:id="rId44"/>
    </p:embeddedFont>
    <p:embeddedFont>
      <p:font typeface="Montserrat"/>
      <p:regular r:id="rId45"/>
      <p:bold r:id="rId46"/>
      <p:italic r:id="rId47"/>
      <p:boldItalic r:id="rId48"/>
    </p:embeddedFont>
    <p:embeddedFont>
      <p:font typeface="Montserrat Medium"/>
      <p:regular r:id="rId49"/>
      <p:bold r:id="rId50"/>
      <p:italic r:id="rId51"/>
      <p:boldItalic r:id="rId52"/>
    </p:embeddedFont>
    <p:embeddedFont>
      <p:font typeface="Helvetica Neue"/>
      <p:regular r:id="rId53"/>
      <p:bold r:id="rId54"/>
      <p:italic r:id="rId55"/>
      <p:boldItalic r:id="rId56"/>
    </p:embeddedFont>
    <p:embeddedFont>
      <p:font typeface="Helvetica Neue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61" roundtripDataSignature="AMtx7mjBTPTmIqv1gA0VLRY8tTPwpEoM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RobotoMedium-bold.fntdata"/><Relationship Id="rId41" Type="http://schemas.openxmlformats.org/officeDocument/2006/relationships/font" Target="fonts/RobotoMedium-regular.fntdata"/><Relationship Id="rId44" Type="http://schemas.openxmlformats.org/officeDocument/2006/relationships/font" Target="fonts/RobotoMedium-boldItalic.fntdata"/><Relationship Id="rId43" Type="http://schemas.openxmlformats.org/officeDocument/2006/relationships/font" Target="fonts/RobotoMedium-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Montserrat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RobotoSlab-regular.fntdata"/><Relationship Id="rId34" Type="http://schemas.openxmlformats.org/officeDocument/2006/relationships/slide" Target="slides/slide27.xml"/><Relationship Id="rId37" Type="http://schemas.openxmlformats.org/officeDocument/2006/relationships/font" Target="fonts/Roboto-regular.fntdata"/><Relationship Id="rId36" Type="http://schemas.openxmlformats.org/officeDocument/2006/relationships/font" Target="fonts/RobotoSlab-bold.fntdata"/><Relationship Id="rId39" Type="http://schemas.openxmlformats.org/officeDocument/2006/relationships/font" Target="fonts/Roboto-italic.fntdata"/><Relationship Id="rId38" Type="http://schemas.openxmlformats.org/officeDocument/2006/relationships/font" Target="fonts/Roboto-bold.fntdata"/><Relationship Id="rId61" Type="http://customschemas.google.com/relationships/presentationmetadata" Target="meta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HelveticaNeueLight-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HelveticaNeue-regular.fntdata"/><Relationship Id="rId52" Type="http://schemas.openxmlformats.org/officeDocument/2006/relationships/font" Target="fonts/MontserratMedium-boldItalic.fntdata"/><Relationship Id="rId11" Type="http://schemas.openxmlformats.org/officeDocument/2006/relationships/slide" Target="slides/slide4.xml"/><Relationship Id="rId55" Type="http://schemas.openxmlformats.org/officeDocument/2006/relationships/font" Target="fonts/HelveticaNeue-italic.fntdata"/><Relationship Id="rId10" Type="http://schemas.openxmlformats.org/officeDocument/2006/relationships/slide" Target="slides/slide3.xml"/><Relationship Id="rId54" Type="http://schemas.openxmlformats.org/officeDocument/2006/relationships/font" Target="fonts/HelveticaNeue-bold.fntdata"/><Relationship Id="rId13" Type="http://schemas.openxmlformats.org/officeDocument/2006/relationships/slide" Target="slides/slide6.xml"/><Relationship Id="rId57" Type="http://schemas.openxmlformats.org/officeDocument/2006/relationships/font" Target="fonts/HelveticaNeueLight-regular.fntdata"/><Relationship Id="rId12" Type="http://schemas.openxmlformats.org/officeDocument/2006/relationships/slide" Target="slides/slide5.xml"/><Relationship Id="rId56" Type="http://schemas.openxmlformats.org/officeDocument/2006/relationships/font" Target="fonts/HelveticaNeue-boldItalic.fntdata"/><Relationship Id="rId15" Type="http://schemas.openxmlformats.org/officeDocument/2006/relationships/slide" Target="slides/slide8.xml"/><Relationship Id="rId59" Type="http://schemas.openxmlformats.org/officeDocument/2006/relationships/font" Target="fonts/HelveticaNeueLight-italic.fntdata"/><Relationship Id="rId14" Type="http://schemas.openxmlformats.org/officeDocument/2006/relationships/slide" Target="slides/slide7.xml"/><Relationship Id="rId58" Type="http://schemas.openxmlformats.org/officeDocument/2006/relationships/font" Target="fonts/HelveticaNeueLight-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Sofia PM at ironhack </a:t>
            </a:r>
            <a:endParaRPr/>
          </a:p>
          <a:p>
            <a:pPr indent="0" lvl="0" marL="0" rtl="0" algn="l">
              <a:lnSpc>
                <a:spcPct val="100000"/>
              </a:lnSpc>
              <a:spcBef>
                <a:spcPts val="0"/>
              </a:spcBef>
              <a:spcAft>
                <a:spcPts val="0"/>
              </a:spcAft>
              <a:buSzPts val="1100"/>
              <a:buNone/>
            </a:pPr>
            <a:r>
              <a:rPr lang="en"/>
              <a:t>YES, you will have the slides to this presentation .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Make relationship with them in the final project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commit to collaborate, to work with quality, to learn and improve constantly - note this value it is about the dedication and the effort, not about the final result</a:t>
            </a:r>
            <a:endParaRPr/>
          </a:p>
        </p:txBody>
      </p:sp>
      <p:sp>
        <p:nvSpPr>
          <p:cNvPr id="355" name="Google Shape;35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focus on the work at hand versus on plans for an uncertain future and focus on what really matters to deliver finished work versus the accessory and questionable details</a:t>
            </a:r>
            <a:endParaRPr/>
          </a:p>
        </p:txBody>
      </p:sp>
      <p:sp>
        <p:nvSpPr>
          <p:cNvPr id="364" name="Google Shape;36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open to collaborate, to criticism, to trying different ideas and approaches especially when they challenge our way of thinking</a:t>
            </a:r>
            <a:endParaRPr/>
          </a:p>
        </p:txBody>
      </p:sp>
      <p:sp>
        <p:nvSpPr>
          <p:cNvPr id="372" name="Google Shape;37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SzPts val="1100"/>
              <a:buNone/>
            </a:pPr>
            <a:r>
              <a:rPr lang="en" sz="1200">
                <a:solidFill>
                  <a:srgbClr val="333333"/>
                </a:solidFill>
                <a:latin typeface="Roboto"/>
                <a:ea typeface="Roboto"/>
                <a:cs typeface="Roboto"/>
                <a:sym typeface="Roboto"/>
              </a:rPr>
              <a:t>for others, their opinions, their context, skills and background, as well as for stakeholders and users alike</a:t>
            </a:r>
            <a:endParaRPr sz="1200">
              <a:solidFill>
                <a:srgbClr val="333333"/>
              </a:solidFill>
              <a:latin typeface="Roboto"/>
              <a:ea typeface="Roboto"/>
              <a:cs typeface="Roboto"/>
              <a:sym typeface="Roboto"/>
            </a:endParaRPr>
          </a:p>
          <a:p>
            <a:pPr indent="0" lvl="0" marL="0" rtl="0" algn="l">
              <a:lnSpc>
                <a:spcPct val="115000"/>
              </a:lnSpc>
              <a:spcBef>
                <a:spcPts val="1200"/>
              </a:spcBef>
              <a:spcAft>
                <a:spcPts val="0"/>
              </a:spcAft>
              <a:buSzPts val="1100"/>
              <a:buNone/>
            </a:pPr>
            <a:r>
              <a:t/>
            </a:r>
            <a:endParaRPr sz="1200">
              <a:solidFill>
                <a:srgbClr val="333333"/>
              </a:solidFill>
              <a:latin typeface="Roboto"/>
              <a:ea typeface="Roboto"/>
              <a:cs typeface="Roboto"/>
              <a:sym typeface="Roboto"/>
            </a:endParaRPr>
          </a:p>
          <a:p>
            <a:pPr indent="0" lvl="0" marL="0" rtl="0" algn="l">
              <a:lnSpc>
                <a:spcPct val="100000"/>
              </a:lnSpc>
              <a:spcBef>
                <a:spcPts val="1200"/>
              </a:spcBef>
              <a:spcAft>
                <a:spcPts val="0"/>
              </a:spcAft>
              <a:buSzPts val="1100"/>
              <a:buNone/>
            </a:pPr>
            <a:r>
              <a:t/>
            </a:r>
            <a:endParaRPr/>
          </a:p>
        </p:txBody>
      </p:sp>
      <p:sp>
        <p:nvSpPr>
          <p:cNvPr id="380" name="Google Shape;38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to be open and transparent about our work and our progress, to accept changes in direction or ways of working, to finish what we start, to share risks and benefits, to challenge others and to respectfully speak the truth</a:t>
            </a:r>
            <a:endParaRPr/>
          </a:p>
        </p:txBody>
      </p:sp>
      <p:sp>
        <p:nvSpPr>
          <p:cNvPr id="388" name="Google Shape;38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An English-language term that captures the meaning of the Japanese word, Kanban (看板), is queue limiter; and the beneficial result is queue limitation. In other words, we should limit the number of tasks that we can have in the “In Progress” list.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200">
                <a:solidFill>
                  <a:srgbClr val="333333"/>
                </a:solidFill>
                <a:latin typeface="Roboto"/>
                <a:ea typeface="Roboto"/>
                <a:cs typeface="Roboto"/>
                <a:sym typeface="Roboto"/>
              </a:rPr>
              <a:t>Trello is a free tool you can use to create a Kanban board and manage all project tasks and features. It offers a visual board where you can create cards and drag and drop them through the different statuses they can have.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something that we CAN and SHOULD make transparent</a:t>
            </a:r>
            <a:br>
              <a:rPr lang="en"/>
            </a:br>
            <a:r>
              <a:rPr lang="en"/>
              <a:t>Also rise the possible RISKS of any different solution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The MAKERS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BOTTOM UP . Let us define the processes that make sense for this technology. We know the technology. </a:t>
            </a:r>
            <a:endParaRPr/>
          </a:p>
        </p:txBody>
      </p:sp>
      <p:sp>
        <p:nvSpPr>
          <p:cNvPr id="303" name="Google Shape;30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10.jpg"/><Relationship Id="rId6"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30"/>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30"/>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30"/>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0" name="Shape 50"/>
        <p:cNvGrpSpPr/>
        <p:nvPr/>
      </p:nvGrpSpPr>
      <p:grpSpPr>
        <a:xfrm>
          <a:off x="0" y="0"/>
          <a:ext cx="0" cy="0"/>
          <a:chOff x="0" y="0"/>
          <a:chExt cx="0" cy="0"/>
        </a:xfrm>
      </p:grpSpPr>
      <p:sp>
        <p:nvSpPr>
          <p:cNvPr id="51" name="Google Shape;51;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2" name="Google Shape;5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53" name="Shape 53"/>
        <p:cNvGrpSpPr/>
        <p:nvPr/>
      </p:nvGrpSpPr>
      <p:grpSpPr>
        <a:xfrm>
          <a:off x="0" y="0"/>
          <a:ext cx="0" cy="0"/>
          <a:chOff x="0" y="0"/>
          <a:chExt cx="0" cy="0"/>
        </a:xfrm>
      </p:grpSpPr>
      <p:sp>
        <p:nvSpPr>
          <p:cNvPr id="54" name="Google Shape;54;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6" name="Google Shape;56;p5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7" name="Google Shape;57;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8" name="Google Shape;58;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59" name="Shape 59"/>
        <p:cNvGrpSpPr/>
        <p:nvPr/>
      </p:nvGrpSpPr>
      <p:grpSpPr>
        <a:xfrm>
          <a:off x="0" y="0"/>
          <a:ext cx="0" cy="0"/>
          <a:chOff x="0" y="0"/>
          <a:chExt cx="0" cy="0"/>
        </a:xfrm>
      </p:grpSpPr>
      <p:pic>
        <p:nvPicPr>
          <p:cNvPr id="60" name="Google Shape;60;p5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6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3" name="Google Shape;63;p6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4" name="Google Shape;6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5" name="Shape 65"/>
        <p:cNvGrpSpPr/>
        <p:nvPr/>
      </p:nvGrpSpPr>
      <p:grpSpPr>
        <a:xfrm>
          <a:off x="0" y="0"/>
          <a:ext cx="0" cy="0"/>
          <a:chOff x="0" y="0"/>
          <a:chExt cx="0" cy="0"/>
        </a:xfrm>
      </p:grpSpPr>
      <p:pic>
        <p:nvPicPr>
          <p:cNvPr id="66" name="Google Shape;66;p61"/>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67" name="Google Shape;67;p61"/>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68" name="Google Shape;68;p61"/>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69" name="Google Shape;69;p6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0" name="Google Shape;70;p61"/>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1" name="Google Shape;71;p61"/>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2" name="Google Shape;72;p61"/>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3" name="Google Shape;73;p61"/>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4" name="Google Shape;74;p61"/>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5" name="Google Shape;75;p61"/>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76" name="Google Shape;76;p61"/>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77" name="Google Shape;77;p61"/>
          <p:cNvPicPr preferRelativeResize="0"/>
          <p:nvPr/>
        </p:nvPicPr>
        <p:blipFill rotWithShape="1">
          <a:blip r:embed="rId5">
            <a:alphaModFix/>
          </a:blip>
          <a:srcRect b="1342" l="17602" r="17989" t="1333"/>
          <a:stretch/>
        </p:blipFill>
        <p:spPr>
          <a:xfrm>
            <a:off x="3723600" y="1557350"/>
            <a:ext cx="1696800" cy="1724100"/>
          </a:xfrm>
          <a:prstGeom prst="ellipse">
            <a:avLst/>
          </a:prstGeom>
          <a:noFill/>
          <a:ln>
            <a:noFill/>
          </a:ln>
        </p:spPr>
      </p:pic>
      <p:pic>
        <p:nvPicPr>
          <p:cNvPr id="78" name="Google Shape;78;p61"/>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79" name="Google Shape;79;p61"/>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0" name="Google Shape;80;p61"/>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1" name="Google Shape;81;p61"/>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2" name="Google Shape;82;p61"/>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3" name="Shape 83"/>
        <p:cNvGrpSpPr/>
        <p:nvPr/>
      </p:nvGrpSpPr>
      <p:grpSpPr>
        <a:xfrm>
          <a:off x="0" y="0"/>
          <a:ext cx="0" cy="0"/>
          <a:chOff x="0" y="0"/>
          <a:chExt cx="0" cy="0"/>
        </a:xfrm>
      </p:grpSpPr>
      <p:pic>
        <p:nvPicPr>
          <p:cNvPr id="84" name="Google Shape;84;p62"/>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5" name="Google Shape;85;p62"/>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86" name="Google Shape;86;p6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87" name="Google Shape;87;p6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88" name="Shape 88"/>
        <p:cNvGrpSpPr/>
        <p:nvPr/>
      </p:nvGrpSpPr>
      <p:grpSpPr>
        <a:xfrm>
          <a:off x="0" y="0"/>
          <a:ext cx="0" cy="0"/>
          <a:chOff x="0" y="0"/>
          <a:chExt cx="0" cy="0"/>
        </a:xfrm>
      </p:grpSpPr>
      <p:pic>
        <p:nvPicPr>
          <p:cNvPr id="89" name="Google Shape;89;p63"/>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0" name="Google Shape;90;p63"/>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1" name="Google Shape;91;p6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2" name="Google Shape;92;p63"/>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3" name="Shape 93"/>
        <p:cNvGrpSpPr/>
        <p:nvPr/>
      </p:nvGrpSpPr>
      <p:grpSpPr>
        <a:xfrm>
          <a:off x="0" y="0"/>
          <a:ext cx="0" cy="0"/>
          <a:chOff x="0" y="0"/>
          <a:chExt cx="0" cy="0"/>
        </a:xfrm>
      </p:grpSpPr>
      <p:pic>
        <p:nvPicPr>
          <p:cNvPr id="94" name="Google Shape;94;p6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5" name="Google Shape;95;p6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6" name="Google Shape;96;p6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7" name="Google Shape;97;p6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98" name="Shape 98"/>
        <p:cNvGrpSpPr/>
        <p:nvPr/>
      </p:nvGrpSpPr>
      <p:grpSpPr>
        <a:xfrm>
          <a:off x="0" y="0"/>
          <a:ext cx="0" cy="0"/>
          <a:chOff x="0" y="0"/>
          <a:chExt cx="0" cy="0"/>
        </a:xfrm>
      </p:grpSpPr>
      <p:pic>
        <p:nvPicPr>
          <p:cNvPr id="99" name="Google Shape;99;p65"/>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0" name="Google Shape;100;p6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1" name="Google Shape;101;p6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2" name="Google Shape;102;p6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3" name="Shape 103"/>
        <p:cNvGrpSpPr/>
        <p:nvPr/>
      </p:nvGrpSpPr>
      <p:grpSpPr>
        <a:xfrm>
          <a:off x="0" y="0"/>
          <a:ext cx="0" cy="0"/>
          <a:chOff x="0" y="0"/>
          <a:chExt cx="0" cy="0"/>
        </a:xfrm>
      </p:grpSpPr>
      <p:pic>
        <p:nvPicPr>
          <p:cNvPr id="104" name="Google Shape;104;p66"/>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5" name="Google Shape;105;p6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6" name="Google Shape;106;p6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7" name="Google Shape;107;p6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4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 name="Google Shape;1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08" name="Shape 108"/>
        <p:cNvGrpSpPr/>
        <p:nvPr/>
      </p:nvGrpSpPr>
      <p:grpSpPr>
        <a:xfrm>
          <a:off x="0" y="0"/>
          <a:ext cx="0" cy="0"/>
          <a:chOff x="0" y="0"/>
          <a:chExt cx="0" cy="0"/>
        </a:xfrm>
      </p:grpSpPr>
      <p:pic>
        <p:nvPicPr>
          <p:cNvPr id="109" name="Google Shape;109;p67"/>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0" name="Google Shape;110;p6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1" name="Google Shape;111;p6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2" name="Google Shape;112;p6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3" name="Shape 113"/>
        <p:cNvGrpSpPr/>
        <p:nvPr/>
      </p:nvGrpSpPr>
      <p:grpSpPr>
        <a:xfrm>
          <a:off x="0" y="0"/>
          <a:ext cx="0" cy="0"/>
          <a:chOff x="0" y="0"/>
          <a:chExt cx="0" cy="0"/>
        </a:xfrm>
      </p:grpSpPr>
      <p:pic>
        <p:nvPicPr>
          <p:cNvPr id="114" name="Google Shape;114;p68"/>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5" name="Google Shape;115;p6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6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17" name="Shape 117"/>
        <p:cNvGrpSpPr/>
        <p:nvPr/>
      </p:nvGrpSpPr>
      <p:grpSpPr>
        <a:xfrm>
          <a:off x="0" y="0"/>
          <a:ext cx="0" cy="0"/>
          <a:chOff x="0" y="0"/>
          <a:chExt cx="0" cy="0"/>
        </a:xfrm>
      </p:grpSpPr>
      <p:pic>
        <p:nvPicPr>
          <p:cNvPr id="118" name="Google Shape;118;p69"/>
          <p:cNvPicPr preferRelativeResize="0"/>
          <p:nvPr/>
        </p:nvPicPr>
        <p:blipFill rotWithShape="1">
          <a:blip r:embed="rId2">
            <a:alphaModFix/>
          </a:blip>
          <a:srcRect b="0" l="10533" r="1684" t="0"/>
          <a:stretch/>
        </p:blipFill>
        <p:spPr>
          <a:xfrm>
            <a:off x="3355950" y="489350"/>
            <a:ext cx="5485124" cy="4280024"/>
          </a:xfrm>
          <a:prstGeom prst="rect">
            <a:avLst/>
          </a:prstGeom>
          <a:noFill/>
          <a:ln>
            <a:noFill/>
          </a:ln>
        </p:spPr>
      </p:pic>
      <p:pic>
        <p:nvPicPr>
          <p:cNvPr descr="Image" id="119" name="Google Shape;119;p6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6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1" name="Shape 121"/>
        <p:cNvGrpSpPr/>
        <p:nvPr/>
      </p:nvGrpSpPr>
      <p:grpSpPr>
        <a:xfrm>
          <a:off x="0" y="0"/>
          <a:ext cx="0" cy="0"/>
          <a:chOff x="0" y="0"/>
          <a:chExt cx="0" cy="0"/>
        </a:xfrm>
      </p:grpSpPr>
      <p:pic>
        <p:nvPicPr>
          <p:cNvPr descr="Image" id="122" name="Google Shape;122;p7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3" name="Google Shape;123;p70"/>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4" name="Shape 124"/>
        <p:cNvGrpSpPr/>
        <p:nvPr/>
      </p:nvGrpSpPr>
      <p:grpSpPr>
        <a:xfrm>
          <a:off x="0" y="0"/>
          <a:ext cx="0" cy="0"/>
          <a:chOff x="0" y="0"/>
          <a:chExt cx="0" cy="0"/>
        </a:xfrm>
      </p:grpSpPr>
      <p:pic>
        <p:nvPicPr>
          <p:cNvPr descr="Image" id="125" name="Google Shape;125;p7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6" name="Google Shape;126;p7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27" name="Google Shape;127;p71"/>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28" name="Google Shape;128;p71"/>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cxnSp>
        <p:nvCxnSpPr>
          <p:cNvPr id="129" name="Google Shape;129;p71"/>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0" name="Shape 130"/>
        <p:cNvGrpSpPr/>
        <p:nvPr/>
      </p:nvGrpSpPr>
      <p:grpSpPr>
        <a:xfrm>
          <a:off x="0" y="0"/>
          <a:ext cx="0" cy="0"/>
          <a:chOff x="0" y="0"/>
          <a:chExt cx="0" cy="0"/>
        </a:xfrm>
      </p:grpSpPr>
      <p:pic>
        <p:nvPicPr>
          <p:cNvPr id="131" name="Google Shape;131;p72"/>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2" name="Google Shape;132;p72"/>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3" name="Google Shape;133;p72"/>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4" name="Google Shape;134;p7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5" name="Shape 135"/>
        <p:cNvGrpSpPr/>
        <p:nvPr/>
      </p:nvGrpSpPr>
      <p:grpSpPr>
        <a:xfrm>
          <a:off x="0" y="0"/>
          <a:ext cx="0" cy="0"/>
          <a:chOff x="0" y="0"/>
          <a:chExt cx="0" cy="0"/>
        </a:xfrm>
      </p:grpSpPr>
      <p:pic>
        <p:nvPicPr>
          <p:cNvPr id="136" name="Google Shape;136;p73"/>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37" name="Shape 137"/>
        <p:cNvGrpSpPr/>
        <p:nvPr/>
      </p:nvGrpSpPr>
      <p:grpSpPr>
        <a:xfrm>
          <a:off x="0" y="0"/>
          <a:ext cx="0" cy="0"/>
          <a:chOff x="0" y="0"/>
          <a:chExt cx="0" cy="0"/>
        </a:xfrm>
      </p:grpSpPr>
      <p:pic>
        <p:nvPicPr>
          <p:cNvPr id="138" name="Google Shape;138;p74"/>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39" name="Shape 139"/>
        <p:cNvGrpSpPr/>
        <p:nvPr/>
      </p:nvGrpSpPr>
      <p:grpSpPr>
        <a:xfrm>
          <a:off x="0" y="0"/>
          <a:ext cx="0" cy="0"/>
          <a:chOff x="0" y="0"/>
          <a:chExt cx="0" cy="0"/>
        </a:xfrm>
      </p:grpSpPr>
      <p:pic>
        <p:nvPicPr>
          <p:cNvPr id="140" name="Google Shape;140;p75"/>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1" name="Google Shape;141;p75"/>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2" name="Google Shape;142;p7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3" name="Google Shape;143;p7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4" name="Shape 144"/>
        <p:cNvGrpSpPr/>
        <p:nvPr/>
      </p:nvGrpSpPr>
      <p:grpSpPr>
        <a:xfrm>
          <a:off x="0" y="0"/>
          <a:ext cx="0" cy="0"/>
          <a:chOff x="0" y="0"/>
          <a:chExt cx="0" cy="0"/>
        </a:xfrm>
      </p:grpSpPr>
      <p:pic>
        <p:nvPicPr>
          <p:cNvPr descr="Image" id="145" name="Google Shape;145;p76"/>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46" name="Google Shape;146;p76"/>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17" name="Shape 17"/>
        <p:cNvGrpSpPr/>
        <p:nvPr/>
      </p:nvGrpSpPr>
      <p:grpSpPr>
        <a:xfrm>
          <a:off x="0" y="0"/>
          <a:ext cx="0" cy="0"/>
          <a:chOff x="0" y="0"/>
          <a:chExt cx="0" cy="0"/>
        </a:xfrm>
      </p:grpSpPr>
      <p:sp>
        <p:nvSpPr>
          <p:cNvPr id="18" name="Google Shape;18;p50"/>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50"/>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0"/>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1" name="Google Shape;2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47" name="Shape 147"/>
        <p:cNvGrpSpPr/>
        <p:nvPr/>
      </p:nvGrpSpPr>
      <p:grpSpPr>
        <a:xfrm>
          <a:off x="0" y="0"/>
          <a:ext cx="0" cy="0"/>
          <a:chOff x="0" y="0"/>
          <a:chExt cx="0" cy="0"/>
        </a:xfrm>
      </p:grpSpPr>
      <p:sp>
        <p:nvSpPr>
          <p:cNvPr id="148" name="Google Shape;148;p77"/>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49" name="Google Shape;149;p77"/>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0" name="Google Shape;150;p7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 name="Shape 155"/>
        <p:cNvGrpSpPr/>
        <p:nvPr/>
      </p:nvGrpSpPr>
      <p:grpSpPr>
        <a:xfrm>
          <a:off x="0" y="0"/>
          <a:ext cx="0" cy="0"/>
          <a:chOff x="0" y="0"/>
          <a:chExt cx="0" cy="0"/>
        </a:xfrm>
      </p:grpSpPr>
      <p:sp>
        <p:nvSpPr>
          <p:cNvPr id="156" name="Google Shape;156;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7" name="Google Shape;157;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8" name="Google Shape;15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 name="Shape 159"/>
        <p:cNvGrpSpPr/>
        <p:nvPr/>
      </p:nvGrpSpPr>
      <p:grpSpPr>
        <a:xfrm>
          <a:off x="0" y="0"/>
          <a:ext cx="0" cy="0"/>
          <a:chOff x="0" y="0"/>
          <a:chExt cx="0" cy="0"/>
        </a:xfrm>
      </p:grpSpPr>
      <p:sp>
        <p:nvSpPr>
          <p:cNvPr id="160" name="Google Shape;160;p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1" name="Google Shape;16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4" name="Google Shape;164;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5" name="Google Shape;16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6" name="Shape 166"/>
        <p:cNvGrpSpPr/>
        <p:nvPr/>
      </p:nvGrpSpPr>
      <p:grpSpPr>
        <a:xfrm>
          <a:off x="0" y="0"/>
          <a:ext cx="0" cy="0"/>
          <a:chOff x="0" y="0"/>
          <a:chExt cx="0" cy="0"/>
        </a:xfrm>
      </p:grpSpPr>
      <p:sp>
        <p:nvSpPr>
          <p:cNvPr id="167" name="Google Shape;16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9" name="Google Shape;169;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0" name="Google Shape;17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sp>
        <p:nvSpPr>
          <p:cNvPr id="172" name="Google Shape;17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3" name="Google Shape;17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4" name="Shape 174"/>
        <p:cNvGrpSpPr/>
        <p:nvPr/>
      </p:nvGrpSpPr>
      <p:grpSpPr>
        <a:xfrm>
          <a:off x="0" y="0"/>
          <a:ext cx="0" cy="0"/>
          <a:chOff x="0" y="0"/>
          <a:chExt cx="0" cy="0"/>
        </a:xfrm>
      </p:grpSpPr>
      <p:sp>
        <p:nvSpPr>
          <p:cNvPr id="175" name="Google Shape;17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6" name="Google Shape;17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7" name="Google Shape;17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8" name="Shape 178"/>
        <p:cNvGrpSpPr/>
        <p:nvPr/>
      </p:nvGrpSpPr>
      <p:grpSpPr>
        <a:xfrm>
          <a:off x="0" y="0"/>
          <a:ext cx="0" cy="0"/>
          <a:chOff x="0" y="0"/>
          <a:chExt cx="0" cy="0"/>
        </a:xfrm>
      </p:grpSpPr>
      <p:sp>
        <p:nvSpPr>
          <p:cNvPr id="179" name="Google Shape;17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0" name="Google Shape;18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1" name="Shape 181"/>
        <p:cNvGrpSpPr/>
        <p:nvPr/>
      </p:nvGrpSpPr>
      <p:grpSpPr>
        <a:xfrm>
          <a:off x="0" y="0"/>
          <a:ext cx="0" cy="0"/>
          <a:chOff x="0" y="0"/>
          <a:chExt cx="0" cy="0"/>
        </a:xfrm>
      </p:grpSpPr>
      <p:sp>
        <p:nvSpPr>
          <p:cNvPr id="182" name="Google Shape;18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4" name="Google Shape;18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5" name="Google Shape;18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6" name="Google Shape;18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7" name="Shape 187"/>
        <p:cNvGrpSpPr/>
        <p:nvPr/>
      </p:nvGrpSpPr>
      <p:grpSpPr>
        <a:xfrm>
          <a:off x="0" y="0"/>
          <a:ext cx="0" cy="0"/>
          <a:chOff x="0" y="0"/>
          <a:chExt cx="0" cy="0"/>
        </a:xfrm>
      </p:grpSpPr>
      <p:sp>
        <p:nvSpPr>
          <p:cNvPr id="188" name="Google Shape;188;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89" name="Google Shape;18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22" name="Shape 22"/>
        <p:cNvGrpSpPr/>
        <p:nvPr/>
      </p:nvGrpSpPr>
      <p:grpSpPr>
        <a:xfrm>
          <a:off x="0" y="0"/>
          <a:ext cx="0" cy="0"/>
          <a:chOff x="0" y="0"/>
          <a:chExt cx="0" cy="0"/>
        </a:xfrm>
      </p:grpSpPr>
      <p:sp>
        <p:nvSpPr>
          <p:cNvPr id="23" name="Google Shape;23;p51"/>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51"/>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51"/>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6" name="Google Shape;2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0" name="Shape 190"/>
        <p:cNvGrpSpPr/>
        <p:nvPr/>
      </p:nvGrpSpPr>
      <p:grpSpPr>
        <a:xfrm>
          <a:off x="0" y="0"/>
          <a:ext cx="0" cy="0"/>
          <a:chOff x="0" y="0"/>
          <a:chExt cx="0" cy="0"/>
        </a:xfrm>
      </p:grpSpPr>
      <p:sp>
        <p:nvSpPr>
          <p:cNvPr id="191" name="Google Shape;191;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2" name="Google Shape;192;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3" name="Google Shape;19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4" name="Shape 194"/>
        <p:cNvGrpSpPr/>
        <p:nvPr/>
      </p:nvGrpSpPr>
      <p:grpSpPr>
        <a:xfrm>
          <a:off x="0" y="0"/>
          <a:ext cx="0" cy="0"/>
          <a:chOff x="0" y="0"/>
          <a:chExt cx="0" cy="0"/>
        </a:xfrm>
      </p:grpSpPr>
      <p:sp>
        <p:nvSpPr>
          <p:cNvPr id="195" name="Google Shape;19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96" name="Shape 196"/>
        <p:cNvGrpSpPr/>
        <p:nvPr/>
      </p:nvGrpSpPr>
      <p:grpSpPr>
        <a:xfrm>
          <a:off x="0" y="0"/>
          <a:ext cx="0" cy="0"/>
          <a:chOff x="0" y="0"/>
          <a:chExt cx="0" cy="0"/>
        </a:xfrm>
      </p:grpSpPr>
      <p:pic>
        <p:nvPicPr>
          <p:cNvPr id="197" name="Google Shape;197;p45"/>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198" name="Shape 198"/>
        <p:cNvGrpSpPr/>
        <p:nvPr/>
      </p:nvGrpSpPr>
      <p:grpSpPr>
        <a:xfrm>
          <a:off x="0" y="0"/>
          <a:ext cx="0" cy="0"/>
          <a:chOff x="0" y="0"/>
          <a:chExt cx="0" cy="0"/>
        </a:xfrm>
      </p:grpSpPr>
      <p:pic>
        <p:nvPicPr>
          <p:cNvPr id="199" name="Google Shape;199;p46"/>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0" name="Shape 200"/>
        <p:cNvGrpSpPr/>
        <p:nvPr/>
      </p:nvGrpSpPr>
      <p:grpSpPr>
        <a:xfrm>
          <a:off x="0" y="0"/>
          <a:ext cx="0" cy="0"/>
          <a:chOff x="0" y="0"/>
          <a:chExt cx="0" cy="0"/>
        </a:xfrm>
      </p:grpSpPr>
      <p:sp>
        <p:nvSpPr>
          <p:cNvPr id="201" name="Google Shape;201;p47"/>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2" name="Google Shape;202;p47"/>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3" name="Google Shape;203;p4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4" name="Shape 204"/>
        <p:cNvGrpSpPr/>
        <p:nvPr/>
      </p:nvGrpSpPr>
      <p:grpSpPr>
        <a:xfrm>
          <a:off x="0" y="0"/>
          <a:ext cx="0" cy="0"/>
          <a:chOff x="0" y="0"/>
          <a:chExt cx="0" cy="0"/>
        </a:xfrm>
      </p:grpSpPr>
      <p:pic>
        <p:nvPicPr>
          <p:cNvPr descr="Image" id="205" name="Google Shape;205;p4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06" name="Google Shape;206;p4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07" name="Google Shape;207;p48"/>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08" name="Google Shape;208;p48"/>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cxnSp>
        <p:nvCxnSpPr>
          <p:cNvPr id="209" name="Google Shape;209;p48"/>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214" name="Shape 214"/>
        <p:cNvGrpSpPr/>
        <p:nvPr/>
      </p:nvGrpSpPr>
      <p:grpSpPr>
        <a:xfrm>
          <a:off x="0" y="0"/>
          <a:ext cx="0" cy="0"/>
          <a:chOff x="0" y="0"/>
          <a:chExt cx="0" cy="0"/>
        </a:xfrm>
      </p:grpSpPr>
      <p:sp>
        <p:nvSpPr>
          <p:cNvPr id="215" name="Google Shape;215;p3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6" name="Google Shape;216;p3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7" name="Google Shape;217;p3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218" name="Shape 218"/>
        <p:cNvGrpSpPr/>
        <p:nvPr/>
      </p:nvGrpSpPr>
      <p:grpSpPr>
        <a:xfrm>
          <a:off x="0" y="0"/>
          <a:ext cx="0" cy="0"/>
          <a:chOff x="0" y="0"/>
          <a:chExt cx="0" cy="0"/>
        </a:xfrm>
      </p:grpSpPr>
      <p:sp>
        <p:nvSpPr>
          <p:cNvPr id="219" name="Google Shape;219;p78"/>
          <p:cNvSpPr/>
          <p:nvPr>
            <p:ph idx="2" type="pic"/>
          </p:nvPr>
        </p:nvSpPr>
        <p:spPr>
          <a:xfrm>
            <a:off x="1172238" y="252413"/>
            <a:ext cx="6801000" cy="3276600"/>
          </a:xfrm>
          <a:prstGeom prst="rect">
            <a:avLst/>
          </a:prstGeom>
          <a:noFill/>
          <a:ln>
            <a:noFill/>
          </a:ln>
        </p:spPr>
      </p:sp>
      <p:sp>
        <p:nvSpPr>
          <p:cNvPr id="220" name="Google Shape;220;p78"/>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21" name="Google Shape;221;p78"/>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22" name="Google Shape;222;p7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223" name="Shape 223"/>
        <p:cNvGrpSpPr/>
        <p:nvPr/>
      </p:nvGrpSpPr>
      <p:grpSpPr>
        <a:xfrm>
          <a:off x="0" y="0"/>
          <a:ext cx="0" cy="0"/>
          <a:chOff x="0" y="0"/>
          <a:chExt cx="0" cy="0"/>
        </a:xfrm>
      </p:grpSpPr>
      <p:sp>
        <p:nvSpPr>
          <p:cNvPr id="224" name="Google Shape;224;p79"/>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25" name="Google Shape;225;p7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226" name="Shape 226"/>
        <p:cNvGrpSpPr/>
        <p:nvPr/>
      </p:nvGrpSpPr>
      <p:grpSpPr>
        <a:xfrm>
          <a:off x="0" y="0"/>
          <a:ext cx="0" cy="0"/>
          <a:chOff x="0" y="0"/>
          <a:chExt cx="0" cy="0"/>
        </a:xfrm>
      </p:grpSpPr>
      <p:sp>
        <p:nvSpPr>
          <p:cNvPr id="227" name="Google Shape;227;p80"/>
          <p:cNvSpPr/>
          <p:nvPr>
            <p:ph idx="2" type="pic"/>
          </p:nvPr>
        </p:nvSpPr>
        <p:spPr>
          <a:xfrm>
            <a:off x="4937242" y="357188"/>
            <a:ext cx="3571800" cy="4300500"/>
          </a:xfrm>
          <a:prstGeom prst="rect">
            <a:avLst/>
          </a:prstGeom>
          <a:noFill/>
          <a:ln>
            <a:noFill/>
          </a:ln>
        </p:spPr>
      </p:sp>
      <p:sp>
        <p:nvSpPr>
          <p:cNvPr id="228" name="Google Shape;228;p80"/>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29" name="Google Shape;229;p80"/>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30" name="Google Shape;230;p8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27" name="Shape 27"/>
        <p:cNvGrpSpPr/>
        <p:nvPr/>
      </p:nvGrpSpPr>
      <p:grpSpPr>
        <a:xfrm>
          <a:off x="0" y="0"/>
          <a:ext cx="0" cy="0"/>
          <a:chOff x="0" y="0"/>
          <a:chExt cx="0" cy="0"/>
        </a:xfrm>
      </p:grpSpPr>
      <p:sp>
        <p:nvSpPr>
          <p:cNvPr id="28" name="Google Shape;28;p52"/>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52"/>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52"/>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1" name="Google Shape;3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231" name="Shape 231"/>
        <p:cNvGrpSpPr/>
        <p:nvPr/>
      </p:nvGrpSpPr>
      <p:grpSpPr>
        <a:xfrm>
          <a:off x="0" y="0"/>
          <a:ext cx="0" cy="0"/>
          <a:chOff x="0" y="0"/>
          <a:chExt cx="0" cy="0"/>
        </a:xfrm>
      </p:grpSpPr>
      <p:sp>
        <p:nvSpPr>
          <p:cNvPr id="232" name="Google Shape;232;p81"/>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33" name="Google Shape;233;p8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234" name="Shape 234"/>
        <p:cNvGrpSpPr/>
        <p:nvPr/>
      </p:nvGrpSpPr>
      <p:grpSpPr>
        <a:xfrm>
          <a:off x="0" y="0"/>
          <a:ext cx="0" cy="0"/>
          <a:chOff x="0" y="0"/>
          <a:chExt cx="0" cy="0"/>
        </a:xfrm>
      </p:grpSpPr>
      <p:sp>
        <p:nvSpPr>
          <p:cNvPr id="235" name="Google Shape;235;p82"/>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36" name="Google Shape;236;p82"/>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37" name="Google Shape;237;p8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238" name="Shape 238"/>
        <p:cNvGrpSpPr/>
        <p:nvPr/>
      </p:nvGrpSpPr>
      <p:grpSpPr>
        <a:xfrm>
          <a:off x="0" y="0"/>
          <a:ext cx="0" cy="0"/>
          <a:chOff x="0" y="0"/>
          <a:chExt cx="0" cy="0"/>
        </a:xfrm>
      </p:grpSpPr>
      <p:sp>
        <p:nvSpPr>
          <p:cNvPr id="239" name="Google Shape;239;p83"/>
          <p:cNvSpPr/>
          <p:nvPr>
            <p:ph idx="2" type="pic"/>
          </p:nvPr>
        </p:nvSpPr>
        <p:spPr>
          <a:xfrm>
            <a:off x="4938713" y="1181100"/>
            <a:ext cx="3571800" cy="3486000"/>
          </a:xfrm>
          <a:prstGeom prst="rect">
            <a:avLst/>
          </a:prstGeom>
          <a:noFill/>
          <a:ln>
            <a:noFill/>
          </a:ln>
        </p:spPr>
      </p:sp>
      <p:sp>
        <p:nvSpPr>
          <p:cNvPr id="240" name="Google Shape;240;p8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41" name="Google Shape;241;p83"/>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42" name="Google Shape;242;p8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243" name="Shape 243"/>
        <p:cNvGrpSpPr/>
        <p:nvPr/>
      </p:nvGrpSpPr>
      <p:grpSpPr>
        <a:xfrm>
          <a:off x="0" y="0"/>
          <a:ext cx="0" cy="0"/>
          <a:chOff x="0" y="0"/>
          <a:chExt cx="0" cy="0"/>
        </a:xfrm>
      </p:grpSpPr>
      <p:sp>
        <p:nvSpPr>
          <p:cNvPr id="244" name="Google Shape;244;p84"/>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45" name="Google Shape;245;p8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246" name="Shape 246"/>
        <p:cNvGrpSpPr/>
        <p:nvPr/>
      </p:nvGrpSpPr>
      <p:grpSpPr>
        <a:xfrm>
          <a:off x="0" y="0"/>
          <a:ext cx="0" cy="0"/>
          <a:chOff x="0" y="0"/>
          <a:chExt cx="0" cy="0"/>
        </a:xfrm>
      </p:grpSpPr>
      <p:sp>
        <p:nvSpPr>
          <p:cNvPr id="247" name="Google Shape;247;p85"/>
          <p:cNvSpPr/>
          <p:nvPr>
            <p:ph idx="2" type="pic"/>
          </p:nvPr>
        </p:nvSpPr>
        <p:spPr>
          <a:xfrm>
            <a:off x="5910263" y="2643188"/>
            <a:ext cx="2776500" cy="2081100"/>
          </a:xfrm>
          <a:prstGeom prst="rect">
            <a:avLst/>
          </a:prstGeom>
          <a:noFill/>
          <a:ln>
            <a:noFill/>
          </a:ln>
        </p:spPr>
      </p:sp>
      <p:sp>
        <p:nvSpPr>
          <p:cNvPr id="248" name="Google Shape;248;p85"/>
          <p:cNvSpPr/>
          <p:nvPr>
            <p:ph idx="3" type="pic"/>
          </p:nvPr>
        </p:nvSpPr>
        <p:spPr>
          <a:xfrm>
            <a:off x="5910263" y="423863"/>
            <a:ext cx="2776500" cy="2081100"/>
          </a:xfrm>
          <a:prstGeom prst="rect">
            <a:avLst/>
          </a:prstGeom>
          <a:noFill/>
          <a:ln>
            <a:noFill/>
          </a:ln>
        </p:spPr>
      </p:sp>
      <p:sp>
        <p:nvSpPr>
          <p:cNvPr id="249" name="Google Shape;249;p85"/>
          <p:cNvSpPr/>
          <p:nvPr>
            <p:ph idx="4" type="pic"/>
          </p:nvPr>
        </p:nvSpPr>
        <p:spPr>
          <a:xfrm>
            <a:off x="452438" y="423863"/>
            <a:ext cx="5315100" cy="4300500"/>
          </a:xfrm>
          <a:prstGeom prst="rect">
            <a:avLst/>
          </a:prstGeom>
          <a:noFill/>
          <a:ln>
            <a:noFill/>
          </a:ln>
        </p:spPr>
      </p:sp>
      <p:sp>
        <p:nvSpPr>
          <p:cNvPr id="250" name="Google Shape;250;p8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251" name="Shape 251"/>
        <p:cNvGrpSpPr/>
        <p:nvPr/>
      </p:nvGrpSpPr>
      <p:grpSpPr>
        <a:xfrm>
          <a:off x="0" y="0"/>
          <a:ext cx="0" cy="0"/>
          <a:chOff x="0" y="0"/>
          <a:chExt cx="0" cy="0"/>
        </a:xfrm>
      </p:grpSpPr>
      <p:sp>
        <p:nvSpPr>
          <p:cNvPr id="252" name="Google Shape;252;p86"/>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53" name="Google Shape;253;p86"/>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54" name="Google Shape;254;p8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255" name="Shape 255"/>
        <p:cNvGrpSpPr/>
        <p:nvPr/>
      </p:nvGrpSpPr>
      <p:grpSpPr>
        <a:xfrm>
          <a:off x="0" y="0"/>
          <a:ext cx="0" cy="0"/>
          <a:chOff x="0" y="0"/>
          <a:chExt cx="0" cy="0"/>
        </a:xfrm>
      </p:grpSpPr>
      <p:sp>
        <p:nvSpPr>
          <p:cNvPr id="256" name="Google Shape;256;p87"/>
          <p:cNvSpPr/>
          <p:nvPr>
            <p:ph idx="2" type="pic"/>
          </p:nvPr>
        </p:nvSpPr>
        <p:spPr>
          <a:xfrm>
            <a:off x="0" y="0"/>
            <a:ext cx="9144000" cy="5143500"/>
          </a:xfrm>
          <a:prstGeom prst="rect">
            <a:avLst/>
          </a:prstGeom>
          <a:noFill/>
          <a:ln>
            <a:noFill/>
          </a:ln>
        </p:spPr>
      </p:sp>
      <p:sp>
        <p:nvSpPr>
          <p:cNvPr id="257" name="Google Shape;257;p8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258" name="Shape 258"/>
        <p:cNvGrpSpPr/>
        <p:nvPr/>
      </p:nvGrpSpPr>
      <p:grpSpPr>
        <a:xfrm>
          <a:off x="0" y="0"/>
          <a:ext cx="0" cy="0"/>
          <a:chOff x="0" y="0"/>
          <a:chExt cx="0" cy="0"/>
        </a:xfrm>
      </p:grpSpPr>
      <p:sp>
        <p:nvSpPr>
          <p:cNvPr id="259" name="Google Shape;259;p8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5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5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0" name="Shape 40"/>
        <p:cNvGrpSpPr/>
        <p:nvPr/>
      </p:nvGrpSpPr>
      <p:grpSpPr>
        <a:xfrm>
          <a:off x="0" y="0"/>
          <a:ext cx="0" cy="0"/>
          <a:chOff x="0" y="0"/>
          <a:chExt cx="0" cy="0"/>
        </a:xfrm>
      </p:grpSpPr>
      <p:sp>
        <p:nvSpPr>
          <p:cNvPr id="41" name="Google Shape;41;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42" name="Google Shape;42;p55"/>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43" name="Google Shape;43;p55"/>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44" name="Google Shape;44;p55"/>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45" name="Google Shape;45;p55"/>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4.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theme" Target="../theme/theme3.xml"/><Relationship Id="rId16"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theme" Target="../theme/theme1.xml"/><Relationship Id="rId1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1" name="Shape 151"/>
        <p:cNvGrpSpPr/>
        <p:nvPr/>
      </p:nvGrpSpPr>
      <p:grpSpPr>
        <a:xfrm>
          <a:off x="0" y="0"/>
          <a:ext cx="0" cy="0"/>
          <a:chOff x="0" y="0"/>
          <a:chExt cx="0" cy="0"/>
        </a:xfrm>
      </p:grpSpPr>
      <p:sp>
        <p:nvSpPr>
          <p:cNvPr id="152" name="Google Shape;152;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3" name="Google Shape;153;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4" name="Google Shape;15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3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2" name="Google Shape;212;p3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3" name="Google Shape;213;p3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 Id="rId3" Type="http://schemas.openxmlformats.org/officeDocument/2006/relationships/image" Target="../media/image38.jpg"/><Relationship Id="rId4" Type="http://schemas.openxmlformats.org/officeDocument/2006/relationships/image" Target="../media/image32.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4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 Id="rId3" Type="http://schemas.openxmlformats.org/officeDocument/2006/relationships/image" Target="../media/image39.jp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 Id="rId3" Type="http://schemas.openxmlformats.org/officeDocument/2006/relationships/image" Target="../media/image42.jp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8.xml"/><Relationship Id="rId3" Type="http://schemas.openxmlformats.org/officeDocument/2006/relationships/image" Target="../media/image40.jp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xml"/><Relationship Id="rId3" Type="http://schemas.openxmlformats.org/officeDocument/2006/relationships/image" Target="../media/image4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32.png"/><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65" name="Google Shape;265;p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Project Management &amp; Agile</a:t>
            </a:r>
            <a:endParaRPr>
              <a:latin typeface="Montserrat"/>
              <a:ea typeface="Montserrat"/>
              <a:cs typeface="Montserrat"/>
              <a:sym typeface="Montserrat"/>
            </a:endParaRPr>
          </a:p>
        </p:txBody>
      </p:sp>
      <p:pic>
        <p:nvPicPr>
          <p:cNvPr id="266" name="Google Shape;266;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10"/>
          <p:cNvSpPr txBox="1"/>
          <p:nvPr/>
        </p:nvSpPr>
        <p:spPr>
          <a:xfrm>
            <a:off x="805675" y="1838275"/>
            <a:ext cx="7749600" cy="26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Montserrat"/>
              <a:buChar char="●"/>
            </a:pPr>
            <a:r>
              <a:rPr b="1" i="0" lang="en" sz="1400" u="none" cap="none" strike="noStrike">
                <a:solidFill>
                  <a:srgbClr val="000000"/>
                </a:solidFill>
                <a:latin typeface="Montserrat"/>
                <a:ea typeface="Montserrat"/>
                <a:cs typeface="Montserrat"/>
                <a:sym typeface="Montserrat"/>
              </a:rPr>
              <a:t>Early and continuous delivery of value (Sprints)</a:t>
            </a:r>
            <a:endParaRPr b="1"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Welcome changing requirements, even late in the process.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Preference to the shorter timelines on projects</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Cross-functional teams (Squads)</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Build projects around motivated individuals.</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The most efficient and effective method of conveying information is face-to-face conversation.</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1" i="0" lang="en" sz="1400" u="none" cap="none" strike="noStrike">
                <a:solidFill>
                  <a:srgbClr val="000000"/>
                </a:solidFill>
                <a:latin typeface="Montserrat"/>
                <a:ea typeface="Montserrat"/>
                <a:cs typeface="Montserrat"/>
                <a:sym typeface="Montserrat"/>
              </a:rPr>
              <a:t>work-done</a:t>
            </a:r>
            <a:r>
              <a:rPr b="0" i="0" lang="en" sz="1400" u="none" cap="none" strike="noStrike">
                <a:solidFill>
                  <a:srgbClr val="000000"/>
                </a:solidFill>
                <a:latin typeface="Montserrat"/>
                <a:ea typeface="Montserrat"/>
                <a:cs typeface="Montserrat"/>
                <a:sym typeface="Montserrat"/>
              </a:rPr>
              <a:t> is the primary measure of progress.</a:t>
            </a:r>
            <a:endParaRPr b="0" i="0" sz="20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a:ea typeface="Montserrat"/>
                <a:cs typeface="Montserrat"/>
                <a:sym typeface="Montserrat"/>
              </a:rPr>
              <a:t> </a:t>
            </a:r>
            <a:endParaRPr b="0" i="0" sz="2000" u="none" cap="none" strike="noStrike">
              <a:solidFill>
                <a:srgbClr val="000000"/>
              </a:solidFill>
              <a:latin typeface="Montserrat"/>
              <a:ea typeface="Montserrat"/>
              <a:cs typeface="Montserrat"/>
              <a:sym typeface="Montserrat"/>
            </a:endParaRPr>
          </a:p>
        </p:txBody>
      </p:sp>
      <p:sp>
        <p:nvSpPr>
          <p:cNvPr id="329" name="Google Shape;329;p10"/>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Agile </a:t>
            </a:r>
            <a:r>
              <a:rPr b="1" i="0" lang="en" sz="2300" u="none" cap="none" strike="noStrike">
                <a:solidFill>
                  <a:srgbClr val="2DC5FA"/>
                </a:solidFill>
                <a:latin typeface="Montserrat"/>
                <a:ea typeface="Montserrat"/>
                <a:cs typeface="Montserrat"/>
                <a:sym typeface="Montserrat"/>
              </a:rPr>
              <a:t>Principles</a:t>
            </a:r>
            <a:endParaRPr b="0" i="0" sz="2300" u="none" cap="none" strike="noStrike">
              <a:solidFill>
                <a:srgbClr val="2DC5FA"/>
              </a:solidFill>
              <a:latin typeface="Montserrat"/>
              <a:ea typeface="Montserrat"/>
              <a:cs typeface="Montserrat"/>
              <a:sym typeface="Montserrat"/>
            </a:endParaRPr>
          </a:p>
        </p:txBody>
      </p:sp>
      <p:sp>
        <p:nvSpPr>
          <p:cNvPr id="330" name="Google Shape;330;p10"/>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M O N T H L Y  G L O B A L</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11"/>
          <p:cNvPicPr preferRelativeResize="0"/>
          <p:nvPr/>
        </p:nvPicPr>
        <p:blipFill rotWithShape="1">
          <a:blip r:embed="rId3">
            <a:alphaModFix/>
          </a:blip>
          <a:srcRect b="0" l="13700" r="21824" t="0"/>
          <a:stretch/>
        </p:blipFill>
        <p:spPr>
          <a:xfrm>
            <a:off x="762600" y="723950"/>
            <a:ext cx="3810001" cy="3695700"/>
          </a:xfrm>
          <a:prstGeom prst="rect">
            <a:avLst/>
          </a:prstGeom>
          <a:noFill/>
          <a:ln>
            <a:noFill/>
          </a:ln>
        </p:spPr>
      </p:pic>
      <p:pic>
        <p:nvPicPr>
          <p:cNvPr descr="Image" id="336" name="Google Shape;336;p11"/>
          <p:cNvPicPr preferRelativeResize="0"/>
          <p:nvPr/>
        </p:nvPicPr>
        <p:blipFill rotWithShape="1">
          <a:blip r:embed="rId4">
            <a:alphaModFix/>
          </a:blip>
          <a:srcRect b="0" l="0" r="0" t="0"/>
          <a:stretch/>
        </p:blipFill>
        <p:spPr>
          <a:xfrm>
            <a:off x="4571397" y="723900"/>
            <a:ext cx="3810000" cy="3695700"/>
          </a:xfrm>
          <a:prstGeom prst="rect">
            <a:avLst/>
          </a:prstGeom>
          <a:noFill/>
          <a:ln>
            <a:noFill/>
          </a:ln>
        </p:spPr>
      </p:pic>
      <p:sp>
        <p:nvSpPr>
          <p:cNvPr id="337" name="Google Shape;337;p11"/>
          <p:cNvSpPr txBox="1"/>
          <p:nvPr/>
        </p:nvSpPr>
        <p:spPr>
          <a:xfrm>
            <a:off x="4860100" y="2243175"/>
            <a:ext cx="3312600" cy="12231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800"/>
              <a:buFont typeface="Arial"/>
              <a:buNone/>
            </a:pPr>
            <a:r>
              <a:rPr b="0" i="0" lang="en" sz="1600" u="none" cap="none" strike="noStrike">
                <a:solidFill>
                  <a:srgbClr val="FFFFFF"/>
                </a:solidFill>
                <a:latin typeface="Montserrat"/>
                <a:ea typeface="Montserrat"/>
                <a:cs typeface="Montserrat"/>
                <a:sym typeface="Montserrat"/>
              </a:rPr>
              <a:t>When reality disagrees with  the plans, change the plans! </a:t>
            </a:r>
            <a:endParaRPr b="0" i="0" sz="1600" u="none" cap="none" strike="noStrike">
              <a:solidFill>
                <a:srgbClr val="FFFFFF"/>
              </a:solidFill>
              <a:latin typeface="Montserrat"/>
              <a:ea typeface="Montserrat"/>
              <a:cs typeface="Montserrat"/>
              <a:sym typeface="Montserrat"/>
            </a:endParaRPr>
          </a:p>
        </p:txBody>
      </p:sp>
      <p:sp>
        <p:nvSpPr>
          <p:cNvPr id="338" name="Google Shape;338;p11"/>
          <p:cNvSpPr txBox="1"/>
          <p:nvPr/>
        </p:nvSpPr>
        <p:spPr>
          <a:xfrm>
            <a:off x="4850423" y="1181100"/>
            <a:ext cx="2093100" cy="3525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2300"/>
              <a:buFont typeface="Arial"/>
              <a:buNone/>
            </a:pPr>
            <a:r>
              <a:rPr b="1" i="0" lang="en" sz="2400" u="none" cap="none" strike="noStrike">
                <a:solidFill>
                  <a:srgbClr val="FFFFFF"/>
                </a:solidFill>
                <a:latin typeface="Montserrat"/>
                <a:ea typeface="Montserrat"/>
                <a:cs typeface="Montserrat"/>
                <a:sym typeface="Montserrat"/>
              </a:rPr>
              <a:t>Planning is Adaptive</a:t>
            </a:r>
            <a:endParaRPr b="0" i="0" sz="2400" u="none" cap="none" strike="noStrike">
              <a:solidFill>
                <a:srgbClr val="000000"/>
              </a:solidFill>
              <a:latin typeface="Montserrat"/>
              <a:ea typeface="Montserrat"/>
              <a:cs typeface="Montserrat"/>
              <a:sym typeface="Montserrat"/>
            </a:endParaRPr>
          </a:p>
        </p:txBody>
      </p:sp>
      <p:pic>
        <p:nvPicPr>
          <p:cNvPr descr="Image" id="339" name="Google Shape;339;p11"/>
          <p:cNvPicPr preferRelativeResize="0"/>
          <p:nvPr/>
        </p:nvPicPr>
        <p:blipFill rotWithShape="1">
          <a:blip r:embed="rId5">
            <a:alphaModFix/>
          </a:blip>
          <a:srcRect b="0" l="0" r="0" t="0"/>
          <a:stretch/>
        </p:blipFill>
        <p:spPr>
          <a:xfrm>
            <a:off x="-652462" y="-1820863"/>
            <a:ext cx="3448050" cy="3714750"/>
          </a:xfrm>
          <a:prstGeom prst="rect">
            <a:avLst/>
          </a:prstGeom>
          <a:noFill/>
          <a:ln>
            <a:noFill/>
          </a:ln>
        </p:spPr>
      </p:pic>
      <p:pic>
        <p:nvPicPr>
          <p:cNvPr descr="Image" id="340" name="Google Shape;340;p11"/>
          <p:cNvPicPr preferRelativeResize="0"/>
          <p:nvPr/>
        </p:nvPicPr>
        <p:blipFill rotWithShape="1">
          <a:blip r:embed="rId5">
            <a:alphaModFix/>
          </a:blip>
          <a:srcRect b="0" l="0" r="0" t="0"/>
          <a:stretch/>
        </p:blipFill>
        <p:spPr>
          <a:xfrm>
            <a:off x="7589838" y="2688833"/>
            <a:ext cx="3448050" cy="371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12"/>
          <p:cNvSpPr txBox="1"/>
          <p:nvPr/>
        </p:nvSpPr>
        <p:spPr>
          <a:xfrm>
            <a:off x="805675" y="1838275"/>
            <a:ext cx="7749600" cy="26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Agile processes promote sustainable work</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1" i="0" lang="en" sz="1400" u="none" cap="none" strike="noStrike">
                <a:solidFill>
                  <a:srgbClr val="000000"/>
                </a:solidFill>
                <a:latin typeface="Montserrat"/>
                <a:ea typeface="Montserrat"/>
                <a:cs typeface="Montserrat"/>
                <a:sym typeface="Montserrat"/>
              </a:rPr>
              <a:t>Continuous attention to technical excellence</a:t>
            </a:r>
            <a:r>
              <a:rPr b="0" i="0" lang="en" sz="1400" u="none" cap="none" strike="noStrike">
                <a:solidFill>
                  <a:srgbClr val="000000"/>
                </a:solidFill>
                <a:latin typeface="Montserrat"/>
                <a:ea typeface="Montserrat"/>
                <a:cs typeface="Montserrat"/>
                <a:sym typeface="Montserrat"/>
              </a:rPr>
              <a:t> enhances agility.</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Simplicity is essential.</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Self-organizing teams.</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1" i="0" lang="en" sz="1400" u="none" cap="none" strike="noStrike">
                <a:solidFill>
                  <a:srgbClr val="000000"/>
                </a:solidFill>
                <a:latin typeface="Montserrat"/>
                <a:ea typeface="Montserrat"/>
                <a:cs typeface="Montserrat"/>
                <a:sym typeface="Montserrat"/>
              </a:rPr>
              <a:t>Reflects on how to become more effective.</a:t>
            </a:r>
            <a:endParaRPr b="1"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a:ea typeface="Montserrat"/>
                <a:cs typeface="Montserrat"/>
                <a:sym typeface="Montserrat"/>
              </a:rPr>
              <a:t> </a:t>
            </a:r>
            <a:endParaRPr b="0" i="0" sz="2000" u="none" cap="none" strike="noStrike">
              <a:solidFill>
                <a:srgbClr val="000000"/>
              </a:solidFill>
              <a:latin typeface="Montserrat"/>
              <a:ea typeface="Montserrat"/>
              <a:cs typeface="Montserrat"/>
              <a:sym typeface="Montserrat"/>
            </a:endParaRPr>
          </a:p>
        </p:txBody>
      </p:sp>
      <p:sp>
        <p:nvSpPr>
          <p:cNvPr id="346" name="Google Shape;346;p12"/>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Agile </a:t>
            </a:r>
            <a:r>
              <a:rPr b="1" i="0" lang="en" sz="2300" u="none" cap="none" strike="noStrike">
                <a:solidFill>
                  <a:srgbClr val="2DC5FA"/>
                </a:solidFill>
                <a:latin typeface="Montserrat"/>
                <a:ea typeface="Montserrat"/>
                <a:cs typeface="Montserrat"/>
                <a:sym typeface="Montserrat"/>
              </a:rPr>
              <a:t>Principles</a:t>
            </a:r>
            <a:endParaRPr b="0" i="0" sz="2300" u="none" cap="none" strike="noStrike">
              <a:solidFill>
                <a:srgbClr val="2DC5FA"/>
              </a:solidFill>
              <a:latin typeface="Montserrat"/>
              <a:ea typeface="Montserrat"/>
              <a:cs typeface="Montserrat"/>
              <a:sym typeface="Montserrat"/>
            </a:endParaRPr>
          </a:p>
        </p:txBody>
      </p:sp>
      <p:sp>
        <p:nvSpPr>
          <p:cNvPr id="347" name="Google Shape;347;p12"/>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M O N T H L Y  G L O B A L</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13"/>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Agile</a:t>
            </a:r>
            <a:r>
              <a:rPr b="1" i="0" lang="en" sz="5000" u="none" cap="none" strike="noStrike">
                <a:solidFill>
                  <a:srgbClr val="FDD35B"/>
                </a:solidFill>
                <a:latin typeface="Montserrat"/>
                <a:ea typeface="Montserrat"/>
                <a:cs typeface="Montserrat"/>
                <a:sym typeface="Montserrat"/>
              </a:rPr>
              <a:t> </a:t>
            </a:r>
            <a:r>
              <a:rPr b="1" i="0" lang="en" sz="5000" u="none" cap="none" strike="noStrike">
                <a:solidFill>
                  <a:srgbClr val="2DC5FA"/>
                </a:solidFill>
                <a:latin typeface="Montserrat"/>
                <a:ea typeface="Montserrat"/>
                <a:cs typeface="Montserrat"/>
                <a:sym typeface="Montserrat"/>
              </a:rPr>
              <a:t>Values</a:t>
            </a:r>
            <a:endParaRPr b="1" i="0" sz="5000" u="none" cap="none" strike="noStrike">
              <a:solidFill>
                <a:srgbClr val="2DC5FA"/>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4"/>
          <p:cNvSpPr/>
          <p:nvPr/>
        </p:nvSpPr>
        <p:spPr>
          <a:xfrm>
            <a:off x="4532199" y="-21928"/>
            <a:ext cx="4637100" cy="5187300"/>
          </a:xfrm>
          <a:prstGeom prst="rect">
            <a:avLst/>
          </a:prstGeom>
          <a:solidFill>
            <a:srgbClr val="E17B7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Arial"/>
              <a:ea typeface="Arial"/>
              <a:cs typeface="Arial"/>
              <a:sym typeface="Arial"/>
            </a:endParaRPr>
          </a:p>
        </p:txBody>
      </p:sp>
      <p:pic>
        <p:nvPicPr>
          <p:cNvPr descr="Image" id="358" name="Google Shape;358;p14"/>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59" name="Google Shape;359;p1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60" name="Google Shape;360;p14"/>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b="0" i="0" lang="en" sz="3000" u="none" cap="none" strike="noStrike">
                <a:solidFill>
                  <a:srgbClr val="E17B75"/>
                </a:solidFill>
                <a:latin typeface="Roboto"/>
                <a:ea typeface="Roboto"/>
                <a:cs typeface="Roboto"/>
                <a:sym typeface="Roboto"/>
              </a:rPr>
              <a:t>COMMITMENT</a:t>
            </a:r>
            <a:endParaRPr b="0" i="0" sz="500" u="none" cap="none" strike="noStrike">
              <a:solidFill>
                <a:srgbClr val="000000"/>
              </a:solidFill>
              <a:latin typeface="Roboto"/>
              <a:ea typeface="Roboto"/>
              <a:cs typeface="Roboto"/>
              <a:sym typeface="Roboto"/>
            </a:endParaRPr>
          </a:p>
        </p:txBody>
      </p:sp>
      <p:pic>
        <p:nvPicPr>
          <p:cNvPr id="361" name="Google Shape;361;p14"/>
          <p:cNvPicPr preferRelativeResize="0"/>
          <p:nvPr/>
        </p:nvPicPr>
        <p:blipFill rotWithShape="1">
          <a:blip r:embed="rId4">
            <a:alphaModFix/>
          </a:blip>
          <a:srcRect b="0" l="21560" r="-21560" t="0"/>
          <a:stretch/>
        </p:blipFill>
        <p:spPr>
          <a:xfrm>
            <a:off x="4532200" y="-21925"/>
            <a:ext cx="7780961" cy="518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15"/>
          <p:cNvPicPr preferRelativeResize="0"/>
          <p:nvPr/>
        </p:nvPicPr>
        <p:blipFill rotWithShape="1">
          <a:blip r:embed="rId3">
            <a:alphaModFix/>
          </a:blip>
          <a:srcRect b="0" l="32357" r="7419" t="0"/>
          <a:stretch/>
        </p:blipFill>
        <p:spPr>
          <a:xfrm>
            <a:off x="4506900" y="0"/>
            <a:ext cx="4637100" cy="5143500"/>
          </a:xfrm>
          <a:prstGeom prst="rect">
            <a:avLst/>
          </a:prstGeom>
          <a:noFill/>
          <a:ln>
            <a:noFill/>
          </a:ln>
        </p:spPr>
      </p:pic>
      <p:pic>
        <p:nvPicPr>
          <p:cNvPr descr="Image" id="367" name="Google Shape;367;p15"/>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368" name="Google Shape;368;p15"/>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369" name="Google Shape;369;p15"/>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b="0" i="0" lang="en" sz="3000" u="none" cap="none" strike="noStrike">
                <a:solidFill>
                  <a:srgbClr val="E17B75"/>
                </a:solidFill>
                <a:latin typeface="Roboto"/>
                <a:ea typeface="Roboto"/>
                <a:cs typeface="Roboto"/>
                <a:sym typeface="Roboto"/>
              </a:rPr>
              <a:t>FOCUS</a:t>
            </a:r>
            <a:endParaRPr b="0" i="0" sz="500" u="none" cap="none" strike="noStrik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16"/>
          <p:cNvPicPr preferRelativeResize="0"/>
          <p:nvPr/>
        </p:nvPicPr>
        <p:blipFill rotWithShape="1">
          <a:blip r:embed="rId3">
            <a:alphaModFix/>
          </a:blip>
          <a:srcRect b="0" l="0" r="0" t="0"/>
          <a:stretch/>
        </p:blipFill>
        <p:spPr>
          <a:xfrm>
            <a:off x="4532200" y="0"/>
            <a:ext cx="7873749" cy="5249175"/>
          </a:xfrm>
          <a:prstGeom prst="rect">
            <a:avLst/>
          </a:prstGeom>
          <a:noFill/>
          <a:ln>
            <a:noFill/>
          </a:ln>
        </p:spPr>
      </p:pic>
      <p:pic>
        <p:nvPicPr>
          <p:cNvPr descr="Image" id="375" name="Google Shape;375;p16"/>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376" name="Google Shape;376;p16"/>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377" name="Google Shape;377;p16"/>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b="0" i="0" lang="en" sz="3000" u="none" cap="none" strike="noStrike">
                <a:solidFill>
                  <a:srgbClr val="E17B75"/>
                </a:solidFill>
                <a:latin typeface="Roboto"/>
                <a:ea typeface="Roboto"/>
                <a:cs typeface="Roboto"/>
                <a:sym typeface="Roboto"/>
              </a:rPr>
              <a:t>OPENNESS</a:t>
            </a:r>
            <a:endParaRPr b="0" i="0" sz="500" u="none" cap="none" strike="noStrike">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descr="Image" id="382" name="Google Shape;382;p17"/>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83" name="Google Shape;383;p1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84" name="Google Shape;384;p17"/>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b="0" i="0" lang="en" sz="3000" u="none" cap="none" strike="noStrike">
                <a:solidFill>
                  <a:srgbClr val="E17B75"/>
                </a:solidFill>
                <a:latin typeface="Roboto"/>
                <a:ea typeface="Roboto"/>
                <a:cs typeface="Roboto"/>
                <a:sym typeface="Roboto"/>
              </a:rPr>
              <a:t>RESPECT</a:t>
            </a:r>
            <a:endParaRPr b="0" i="0" sz="500" u="none" cap="none" strike="noStrike">
              <a:solidFill>
                <a:srgbClr val="000000"/>
              </a:solidFill>
              <a:latin typeface="Roboto"/>
              <a:ea typeface="Roboto"/>
              <a:cs typeface="Roboto"/>
              <a:sym typeface="Roboto"/>
            </a:endParaRPr>
          </a:p>
        </p:txBody>
      </p:sp>
      <p:pic>
        <p:nvPicPr>
          <p:cNvPr id="385" name="Google Shape;385;p17"/>
          <p:cNvPicPr preferRelativeResize="0"/>
          <p:nvPr/>
        </p:nvPicPr>
        <p:blipFill rotWithShape="1">
          <a:blip r:embed="rId4">
            <a:alphaModFix/>
          </a:blip>
          <a:srcRect b="0" l="22050" r="-22050" t="0"/>
          <a:stretch/>
        </p:blipFill>
        <p:spPr>
          <a:xfrm>
            <a:off x="4532200" y="0"/>
            <a:ext cx="7269817" cy="5126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18"/>
          <p:cNvPicPr preferRelativeResize="0"/>
          <p:nvPr/>
        </p:nvPicPr>
        <p:blipFill rotWithShape="1">
          <a:blip r:embed="rId3">
            <a:alphaModFix/>
          </a:blip>
          <a:srcRect b="0" l="0" r="0" t="0"/>
          <a:stretch/>
        </p:blipFill>
        <p:spPr>
          <a:xfrm>
            <a:off x="4532202" y="0"/>
            <a:ext cx="4637100" cy="6948355"/>
          </a:xfrm>
          <a:prstGeom prst="rect">
            <a:avLst/>
          </a:prstGeom>
          <a:noFill/>
          <a:ln>
            <a:noFill/>
          </a:ln>
        </p:spPr>
      </p:pic>
      <p:pic>
        <p:nvPicPr>
          <p:cNvPr descr="Image" id="391" name="Google Shape;391;p18"/>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392" name="Google Shape;392;p18"/>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393" name="Google Shape;393;p18"/>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b="0" i="0" lang="en" sz="3000" u="none" cap="none" strike="noStrike">
                <a:solidFill>
                  <a:srgbClr val="E17B75"/>
                </a:solidFill>
                <a:latin typeface="Roboto"/>
                <a:ea typeface="Roboto"/>
                <a:cs typeface="Roboto"/>
                <a:sym typeface="Roboto"/>
              </a:rPr>
              <a:t>COURAGE</a:t>
            </a:r>
            <a:endParaRPr b="0" i="0" sz="500" u="none" cap="none" strike="noStrike">
              <a:solidFill>
                <a:srgbClr val="00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pic>
        <p:nvPicPr>
          <p:cNvPr descr="IH_BLUE-LOGO_1200x1200.png" id="398" name="Google Shape;398;p19"/>
          <p:cNvPicPr preferRelativeResize="0"/>
          <p:nvPr/>
        </p:nvPicPr>
        <p:blipFill rotWithShape="1">
          <a:blip r:embed="rId4">
            <a:alphaModFix/>
          </a:blip>
          <a:srcRect b="0" l="0" r="0" t="0"/>
          <a:stretch/>
        </p:blipFill>
        <p:spPr>
          <a:xfrm>
            <a:off x="7379818" y="332468"/>
            <a:ext cx="1498488" cy="1498488"/>
          </a:xfrm>
          <a:prstGeom prst="rect">
            <a:avLst/>
          </a:prstGeom>
          <a:noFill/>
          <a:ln>
            <a:noFill/>
          </a:ln>
        </p:spPr>
      </p:pic>
      <p:sp>
        <p:nvSpPr>
          <p:cNvPr id="399" name="Google Shape;399;p19"/>
          <p:cNvSpPr txBox="1"/>
          <p:nvPr/>
        </p:nvSpPr>
        <p:spPr>
          <a:xfrm>
            <a:off x="484950" y="3771500"/>
            <a:ext cx="73161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Kanban</a:t>
            </a:r>
            <a:endParaRPr b="1" i="0" sz="5000" u="none" cap="none" strike="noStrike">
              <a:solidFill>
                <a:srgbClr val="FFD966"/>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Project Management</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Why agile?</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Agile Values</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Agile Principles</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Kanban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272" name="Google Shape;272;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73" name="Google Shape;273;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74" name="Google Shape;274;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75" name="Google Shape;275;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76" name="Google Shape;276;p2"/>
          <p:cNvPicPr preferRelativeResize="0"/>
          <p:nvPr/>
        </p:nvPicPr>
        <p:blipFill rotWithShape="1">
          <a:blip r:embed="rId5">
            <a:alphaModFix/>
          </a:blip>
          <a:srcRect b="30201" l="0" r="0" t="0"/>
          <a:stretch/>
        </p:blipFill>
        <p:spPr>
          <a:xfrm>
            <a:off x="768125" y="1127525"/>
            <a:ext cx="2838426" cy="29718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20"/>
          <p:cNvPicPr preferRelativeResize="0"/>
          <p:nvPr/>
        </p:nvPicPr>
        <p:blipFill rotWithShape="1">
          <a:blip r:embed="rId3">
            <a:alphaModFix/>
          </a:blip>
          <a:srcRect b="0" l="0" r="0" t="0"/>
          <a:stretch/>
        </p:blipFill>
        <p:spPr>
          <a:xfrm>
            <a:off x="1773425" y="903276"/>
            <a:ext cx="5597146" cy="333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pic>
        <p:nvPicPr>
          <p:cNvPr id="409" name="Google Shape;409;p21"/>
          <p:cNvPicPr preferRelativeResize="0"/>
          <p:nvPr/>
        </p:nvPicPr>
        <p:blipFill rotWithShape="1">
          <a:blip r:embed="rId4">
            <a:alphaModFix/>
          </a:blip>
          <a:srcRect b="0" l="0" r="0" t="0"/>
          <a:stretch/>
        </p:blipFill>
        <p:spPr>
          <a:xfrm>
            <a:off x="4812675" y="2216224"/>
            <a:ext cx="3863426" cy="2216575"/>
          </a:xfrm>
          <a:prstGeom prst="rect">
            <a:avLst/>
          </a:prstGeom>
          <a:noFill/>
          <a:ln>
            <a:noFill/>
          </a:ln>
        </p:spPr>
      </p:pic>
      <p:sp>
        <p:nvSpPr>
          <p:cNvPr id="410" name="Google Shape;410;p21"/>
          <p:cNvSpPr txBox="1"/>
          <p:nvPr/>
        </p:nvSpPr>
        <p:spPr>
          <a:xfrm>
            <a:off x="500875" y="1838275"/>
            <a:ext cx="7749600" cy="26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B064EA"/>
              </a:buClr>
              <a:buSzPts val="1400"/>
              <a:buFont typeface="Montserrat"/>
              <a:buChar char="●"/>
            </a:pPr>
            <a:r>
              <a:rPr b="1" i="0" lang="en" sz="1400" u="none" cap="none" strike="noStrike">
                <a:solidFill>
                  <a:srgbClr val="B064EA"/>
                </a:solidFill>
                <a:latin typeface="Montserrat"/>
                <a:ea typeface="Montserrat"/>
                <a:cs typeface="Montserrat"/>
                <a:sym typeface="Montserrat"/>
              </a:rPr>
              <a:t>Backlog: </a:t>
            </a:r>
            <a:endParaRPr b="1" i="0" sz="1400" u="none" cap="none" strike="noStrike">
              <a:solidFill>
                <a:srgbClr val="B064EA"/>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A comprehensive and unfiltered list </a:t>
            </a:r>
            <a:r>
              <a:rPr b="0" i="0" lang="en" sz="1400" u="none" cap="none" strike="noStrike">
                <a:solidFill>
                  <a:srgbClr val="000000"/>
                </a:solidFill>
                <a:highlight>
                  <a:srgbClr val="FFFFFF"/>
                </a:highlight>
                <a:latin typeface="Montserrat"/>
                <a:ea typeface="Montserrat"/>
                <a:cs typeface="Montserrat"/>
                <a:sym typeface="Montserrat"/>
              </a:rPr>
              <a:t>of tasks to be done</a:t>
            </a:r>
            <a:endParaRPr b="0" i="0" sz="1400" u="none" cap="none" strike="noStrike">
              <a:solidFill>
                <a:srgbClr val="000000"/>
              </a:solidFill>
              <a:highlight>
                <a:srgbClr val="FFFFFF"/>
              </a:highlight>
              <a:latin typeface="Montserrat"/>
              <a:ea typeface="Montserrat"/>
              <a:cs typeface="Montserrat"/>
              <a:sym typeface="Montserrat"/>
            </a:endParaRPr>
          </a:p>
          <a:p>
            <a:pPr indent="-317500" lvl="0" marL="457200" marR="0" rtl="0" algn="l">
              <a:lnSpc>
                <a:spcPct val="150000"/>
              </a:lnSpc>
              <a:spcBef>
                <a:spcPts val="0"/>
              </a:spcBef>
              <a:spcAft>
                <a:spcPts val="0"/>
              </a:spcAft>
              <a:buClr>
                <a:srgbClr val="F5D46F"/>
              </a:buClr>
              <a:buSzPts val="1400"/>
              <a:buFont typeface="Montserrat"/>
              <a:buChar char="●"/>
            </a:pPr>
            <a:r>
              <a:rPr b="1" i="0" lang="en" sz="1400" u="none" cap="none" strike="noStrike">
                <a:solidFill>
                  <a:srgbClr val="F5D46F"/>
                </a:solidFill>
                <a:highlight>
                  <a:srgbClr val="FFFFFF"/>
                </a:highlight>
                <a:latin typeface="Montserrat"/>
                <a:ea typeface="Montserrat"/>
                <a:cs typeface="Montserrat"/>
                <a:sym typeface="Montserrat"/>
              </a:rPr>
              <a:t>Priorities: </a:t>
            </a:r>
            <a:endParaRPr b="1" i="0" sz="1400" u="none" cap="none" strike="noStrike">
              <a:solidFill>
                <a:srgbClr val="F5D46F"/>
              </a:solidFill>
              <a:highlight>
                <a:srgbClr val="FFFFFF"/>
              </a:highlight>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Montserrat"/>
                <a:ea typeface="Montserrat"/>
                <a:cs typeface="Montserrat"/>
                <a:sym typeface="Montserrat"/>
              </a:rPr>
              <a:t>Separating tasks into different priorities (P1, P2) </a:t>
            </a:r>
            <a:endParaRPr b="0" i="0" sz="1400" u="none" cap="none" strike="noStrike">
              <a:solidFill>
                <a:srgbClr val="000000"/>
              </a:solidFill>
              <a:highlight>
                <a:srgbClr val="FFFFFF"/>
              </a:highlight>
              <a:latin typeface="Montserrat"/>
              <a:ea typeface="Montserrat"/>
              <a:cs typeface="Montserrat"/>
              <a:sym typeface="Montserrat"/>
            </a:endParaRPr>
          </a:p>
          <a:p>
            <a:pPr indent="-317500" lvl="0" marL="457200" marR="0" rtl="0" algn="l">
              <a:lnSpc>
                <a:spcPct val="150000"/>
              </a:lnSpc>
              <a:spcBef>
                <a:spcPts val="0"/>
              </a:spcBef>
              <a:spcAft>
                <a:spcPts val="0"/>
              </a:spcAft>
              <a:buClr>
                <a:srgbClr val="89BEBB"/>
              </a:buClr>
              <a:buSzPts val="1400"/>
              <a:buFont typeface="Montserrat"/>
              <a:buChar char="●"/>
            </a:pPr>
            <a:r>
              <a:rPr b="1" i="0" lang="en" sz="1400" u="none" cap="none" strike="noStrike">
                <a:solidFill>
                  <a:srgbClr val="89BEBB"/>
                </a:solidFill>
                <a:highlight>
                  <a:srgbClr val="FFFFFF"/>
                </a:highlight>
                <a:latin typeface="Montserrat"/>
                <a:ea typeface="Montserrat"/>
                <a:cs typeface="Montserrat"/>
                <a:sym typeface="Montserrat"/>
              </a:rPr>
              <a:t>Test:</a:t>
            </a:r>
            <a:r>
              <a:rPr b="0" i="0" lang="en" sz="1400" u="none" cap="none" strike="noStrike">
                <a:solidFill>
                  <a:srgbClr val="89BEBB"/>
                </a:solidFill>
                <a:highlight>
                  <a:srgbClr val="FFFFFF"/>
                </a:highlight>
                <a:latin typeface="Montserrat"/>
                <a:ea typeface="Montserrat"/>
                <a:cs typeface="Montserrat"/>
                <a:sym typeface="Montserrat"/>
              </a:rPr>
              <a:t> </a:t>
            </a:r>
            <a:endParaRPr b="0" i="0" sz="1400" u="none" cap="none" strike="noStrike">
              <a:solidFill>
                <a:srgbClr val="89BEBB"/>
              </a:solidFill>
              <a:highlight>
                <a:srgbClr val="FFFFFF"/>
              </a:highlight>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Montserrat"/>
                <a:ea typeface="Montserrat"/>
                <a:cs typeface="Montserrat"/>
                <a:sym typeface="Montserrat"/>
              </a:rPr>
              <a:t>Validation of tasks before considering them done</a:t>
            </a:r>
            <a:endParaRPr b="0" i="0" sz="1400" u="none" cap="none" strike="noStrike">
              <a:solidFill>
                <a:srgbClr val="000000"/>
              </a:solidFill>
              <a:highlight>
                <a:srgbClr val="FFFFFF"/>
              </a:highlight>
              <a:latin typeface="Montserrat"/>
              <a:ea typeface="Montserrat"/>
              <a:cs typeface="Montserrat"/>
              <a:sym typeface="Montserrat"/>
            </a:endParaRPr>
          </a:p>
          <a:p>
            <a:pPr indent="-317500" lvl="0" marL="457200" marR="0" rtl="0" algn="l">
              <a:lnSpc>
                <a:spcPct val="150000"/>
              </a:lnSpc>
              <a:spcBef>
                <a:spcPts val="0"/>
              </a:spcBef>
              <a:spcAft>
                <a:spcPts val="0"/>
              </a:spcAft>
              <a:buClr>
                <a:srgbClr val="2DC5FA"/>
              </a:buClr>
              <a:buSzPts val="1400"/>
              <a:buFont typeface="Montserrat"/>
              <a:buChar char="●"/>
            </a:pPr>
            <a:r>
              <a:rPr b="1" i="0" lang="en" sz="1400" u="none" cap="none" strike="noStrike">
                <a:solidFill>
                  <a:srgbClr val="2DC5FA"/>
                </a:solidFill>
                <a:highlight>
                  <a:srgbClr val="FFFFFF"/>
                </a:highlight>
                <a:latin typeface="Montserrat"/>
                <a:ea typeface="Montserrat"/>
                <a:cs typeface="Montserrat"/>
                <a:sym typeface="Montserrat"/>
              </a:rPr>
              <a:t>Icebox: </a:t>
            </a:r>
            <a:endParaRPr b="1" i="0" sz="1400" u="none" cap="none" strike="noStrike">
              <a:solidFill>
                <a:srgbClr val="2DC5FA"/>
              </a:solidFill>
              <a:highlight>
                <a:srgbClr val="FFFFFF"/>
              </a:highlight>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Montserrat"/>
                <a:ea typeface="Montserrat"/>
                <a:cs typeface="Montserrat"/>
                <a:sym typeface="Montserrat"/>
              </a:rPr>
              <a:t>A wish-list bucket of ideas to do in the future</a:t>
            </a:r>
            <a:endParaRPr b="0" i="0" sz="2000" u="none" cap="none" strike="noStrike">
              <a:solidFill>
                <a:srgbClr val="000000"/>
              </a:solidFill>
              <a:highlight>
                <a:srgbClr val="FFFFFF"/>
              </a:highlight>
              <a:latin typeface="Montserrat"/>
              <a:ea typeface="Montserrat"/>
              <a:cs typeface="Montserrat"/>
              <a:sym typeface="Montserrat"/>
            </a:endParaRPr>
          </a:p>
        </p:txBody>
      </p:sp>
      <p:sp>
        <p:nvSpPr>
          <p:cNvPr id="411" name="Google Shape;411;p21"/>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KANBAN Board </a:t>
            </a:r>
            <a:r>
              <a:rPr b="1" i="0" lang="en" sz="2300" u="none" cap="none" strike="noStrike">
                <a:solidFill>
                  <a:srgbClr val="2DC5FA"/>
                </a:solidFill>
                <a:latin typeface="Montserrat"/>
                <a:ea typeface="Montserrat"/>
                <a:cs typeface="Montserrat"/>
                <a:sym typeface="Montserrat"/>
              </a:rPr>
              <a:t>Elements</a:t>
            </a:r>
            <a:endParaRPr b="0" i="0" sz="2300" u="none" cap="none" strike="noStrike">
              <a:solidFill>
                <a:srgbClr val="2DC5FA"/>
              </a:solidFill>
              <a:latin typeface="Montserrat"/>
              <a:ea typeface="Montserrat"/>
              <a:cs typeface="Montserrat"/>
              <a:sym typeface="Montserrat"/>
            </a:endParaRPr>
          </a:p>
        </p:txBody>
      </p:sp>
      <p:sp>
        <p:nvSpPr>
          <p:cNvPr id="412" name="Google Shape;412;p21"/>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M O N T H L Y  G L O B A L</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pic>
        <p:nvPicPr>
          <p:cNvPr descr="Image" id="417" name="Google Shape;417;p22"/>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418" name="Google Shape;418;p22"/>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419" name="Google Shape;419;p22"/>
          <p:cNvSpPr txBox="1"/>
          <p:nvPr/>
        </p:nvSpPr>
        <p:spPr>
          <a:xfrm>
            <a:off x="758975" y="1847651"/>
            <a:ext cx="8232600" cy="1110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3800"/>
              <a:buFont typeface="Arial"/>
              <a:buNone/>
            </a:pPr>
            <a:r>
              <a:rPr b="1" i="0" lang="en" sz="3800" u="none" cap="none" strike="noStrike">
                <a:solidFill>
                  <a:srgbClr val="2DC5FA"/>
                </a:solidFill>
                <a:latin typeface="Montserrat"/>
                <a:ea typeface="Montserrat"/>
                <a:cs typeface="Montserrat"/>
                <a:sym typeface="Montserrat"/>
              </a:rPr>
              <a:t>Finish the most important task first,</a:t>
            </a:r>
            <a:r>
              <a:rPr b="1" i="0" lang="en" sz="3800" u="none" cap="none" strike="noStrike">
                <a:solidFill>
                  <a:srgbClr val="FFFFFF"/>
                </a:solidFill>
                <a:latin typeface="Montserrat"/>
                <a:ea typeface="Montserrat"/>
                <a:cs typeface="Montserrat"/>
                <a:sym typeface="Montserrat"/>
              </a:rPr>
              <a:t> then focus on the second most important task.</a:t>
            </a:r>
            <a:endParaRPr b="1" i="0" sz="38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3800"/>
              <a:buFont typeface="Arial"/>
              <a:buNone/>
            </a:pPr>
            <a:r>
              <a:rPr b="1" i="0" lang="en" sz="3800" u="none" cap="none" strike="noStrike">
                <a:solidFill>
                  <a:srgbClr val="2DC5FA"/>
                </a:solidFill>
                <a:latin typeface="Montserrat"/>
                <a:ea typeface="Montserrat"/>
                <a:cs typeface="Montserrat"/>
                <a:sym typeface="Montserrat"/>
              </a:rPr>
              <a:t>REPEAT.</a:t>
            </a:r>
            <a:endParaRPr b="0" i="0" sz="500" u="none" cap="none" strike="noStrike">
              <a:solidFill>
                <a:srgbClr val="2DC5FA"/>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23"/>
          <p:cNvSpPr txBox="1"/>
          <p:nvPr/>
        </p:nvSpPr>
        <p:spPr>
          <a:xfrm>
            <a:off x="768125" y="1838275"/>
            <a:ext cx="3828900" cy="2646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B064EA"/>
                </a:solidFill>
                <a:latin typeface="Montserrat"/>
                <a:ea typeface="Montserrat"/>
                <a:cs typeface="Montserrat"/>
                <a:sym typeface="Montserrat"/>
              </a:rPr>
              <a:t>Purpose: </a:t>
            </a:r>
            <a:r>
              <a:rPr b="1" i="0" lang="en" sz="1400" u="none" cap="none" strike="noStrike">
                <a:solidFill>
                  <a:srgbClr val="2E2E2E"/>
                </a:solidFill>
                <a:latin typeface="Montserrat"/>
                <a:ea typeface="Montserrat"/>
                <a:cs typeface="Montserrat"/>
                <a:sym typeface="Montserrat"/>
              </a:rPr>
              <a:t>Ensures everyone knows exactly what is expected and deliver accordingly.</a:t>
            </a:r>
            <a:endParaRPr b="1" i="0" sz="1400" u="none" cap="none" strike="noStrike">
              <a:solidFill>
                <a:srgbClr val="2E2E2E"/>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It’s a list of activities attached to every task in the Kanban Board.</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It ensures transparency and quality fit for the purpose of the product and organization.</a:t>
            </a:r>
            <a:endParaRPr b="0" i="0" sz="2000" u="none" cap="none" strike="noStrike">
              <a:solidFill>
                <a:srgbClr val="000000"/>
              </a:solidFill>
              <a:highlight>
                <a:srgbClr val="FFFFFF"/>
              </a:highlight>
              <a:latin typeface="Montserrat"/>
              <a:ea typeface="Montserrat"/>
              <a:cs typeface="Montserrat"/>
              <a:sym typeface="Montserrat"/>
            </a:endParaRPr>
          </a:p>
        </p:txBody>
      </p:sp>
      <p:sp>
        <p:nvSpPr>
          <p:cNvPr id="425" name="Google Shape;425;p23"/>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Definition of Done </a:t>
            </a:r>
            <a:r>
              <a:rPr b="1" i="0" lang="en" sz="2300" u="none" cap="none" strike="noStrike">
                <a:solidFill>
                  <a:srgbClr val="2DC5FA"/>
                </a:solidFill>
                <a:latin typeface="Montserrat"/>
                <a:ea typeface="Montserrat"/>
                <a:cs typeface="Montserrat"/>
                <a:sym typeface="Montserrat"/>
              </a:rPr>
              <a:t>DoD</a:t>
            </a:r>
            <a:endParaRPr b="0" i="0" sz="2300" u="none" cap="none" strike="noStrike">
              <a:solidFill>
                <a:srgbClr val="2DC5FA"/>
              </a:solidFill>
              <a:latin typeface="Montserrat"/>
              <a:ea typeface="Montserrat"/>
              <a:cs typeface="Montserrat"/>
              <a:sym typeface="Montserrat"/>
            </a:endParaRPr>
          </a:p>
        </p:txBody>
      </p:sp>
      <p:sp>
        <p:nvSpPr>
          <p:cNvPr id="426" name="Google Shape;426;p23"/>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M O N T H L Y  G L O B A L</a:t>
            </a:r>
            <a:endParaRPr b="1" i="0" sz="500" u="none" cap="none" strike="noStrike">
              <a:solidFill>
                <a:srgbClr val="B7B7B7"/>
              </a:solidFill>
              <a:latin typeface="Montserrat"/>
              <a:ea typeface="Montserrat"/>
              <a:cs typeface="Montserrat"/>
              <a:sym typeface="Montserrat"/>
            </a:endParaRPr>
          </a:p>
        </p:txBody>
      </p:sp>
      <p:sp>
        <p:nvSpPr>
          <p:cNvPr id="427" name="Google Shape;427;p23"/>
          <p:cNvSpPr txBox="1"/>
          <p:nvPr/>
        </p:nvSpPr>
        <p:spPr>
          <a:xfrm>
            <a:off x="4636849" y="1838275"/>
            <a:ext cx="4039200" cy="2646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B064EA"/>
                </a:solidFill>
                <a:latin typeface="Montserrat"/>
                <a:ea typeface="Montserrat"/>
                <a:cs typeface="Montserrat"/>
                <a:sym typeface="Montserrat"/>
              </a:rPr>
              <a:t>Takeaway: </a:t>
            </a:r>
            <a:r>
              <a:rPr b="1" i="0" lang="en" sz="1400" u="none" cap="none" strike="noStrike">
                <a:solidFill>
                  <a:srgbClr val="212353"/>
                </a:solidFill>
                <a:latin typeface="Montserrat"/>
                <a:ea typeface="Montserrat"/>
                <a:cs typeface="Montserrat"/>
                <a:sym typeface="Montserrat"/>
              </a:rPr>
              <a:t>focusing on value help identify and eliminate wasteful activities that only complicate the team’s efforts.</a:t>
            </a:r>
            <a:endParaRPr b="1" i="0" sz="1400" u="none" cap="none" strike="noStrike">
              <a:solidFill>
                <a:srgbClr val="B064EA"/>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2E2E2E"/>
                </a:solidFill>
                <a:latin typeface="Montserrat"/>
                <a:ea typeface="Montserrat"/>
                <a:cs typeface="Montserrat"/>
                <a:sym typeface="Montserrat"/>
              </a:rPr>
              <a:t>Verifying that your team’s DoD meets the criteria will ensure that you are delivering features that are truly done, not only in terms of functionality but in terms of</a:t>
            </a:r>
            <a:r>
              <a:rPr b="1" i="0" lang="en" sz="1400" u="none" cap="none" strike="noStrike">
                <a:solidFill>
                  <a:srgbClr val="2E2E2E"/>
                </a:solidFill>
                <a:latin typeface="Montserrat"/>
                <a:ea typeface="Montserrat"/>
                <a:cs typeface="Montserrat"/>
                <a:sym typeface="Montserrat"/>
              </a:rPr>
              <a:t> </a:t>
            </a:r>
            <a:r>
              <a:rPr b="0" i="0" lang="en" sz="1400" u="none" cap="none" strike="noStrike">
                <a:solidFill>
                  <a:srgbClr val="2E2E2E"/>
                </a:solidFill>
                <a:latin typeface="Montserrat"/>
                <a:ea typeface="Montserrat"/>
                <a:cs typeface="Montserrat"/>
                <a:sym typeface="Montserrat"/>
              </a:rPr>
              <a:t>quality as well.</a:t>
            </a:r>
            <a:endParaRPr b="0" i="0" sz="1400" u="none" cap="none" strike="noStrike">
              <a:solidFill>
                <a:srgbClr val="2E2E2E"/>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24"/>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Definition of Done </a:t>
            </a:r>
            <a:r>
              <a:rPr b="1" i="0" lang="en" sz="2300" u="none" cap="none" strike="noStrike">
                <a:solidFill>
                  <a:srgbClr val="2DC5FA"/>
                </a:solidFill>
                <a:latin typeface="Montserrat"/>
                <a:ea typeface="Montserrat"/>
                <a:cs typeface="Montserrat"/>
                <a:sym typeface="Montserrat"/>
              </a:rPr>
              <a:t>DoD</a:t>
            </a:r>
            <a:endParaRPr b="0" i="0" sz="2300" u="none" cap="none" strike="noStrike">
              <a:solidFill>
                <a:srgbClr val="2DC5FA"/>
              </a:solidFill>
              <a:latin typeface="Montserrat"/>
              <a:ea typeface="Montserrat"/>
              <a:cs typeface="Montserrat"/>
              <a:sym typeface="Montserrat"/>
            </a:endParaRPr>
          </a:p>
        </p:txBody>
      </p:sp>
      <p:sp>
        <p:nvSpPr>
          <p:cNvPr id="433" name="Google Shape;433;p24"/>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34" name="Google Shape;434;p24"/>
          <p:cNvSpPr txBox="1"/>
          <p:nvPr/>
        </p:nvSpPr>
        <p:spPr>
          <a:xfrm>
            <a:off x="768125" y="1838275"/>
            <a:ext cx="7597500" cy="26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333333"/>
              </a:buClr>
              <a:buSzPts val="1400"/>
              <a:buFont typeface="Montserrat"/>
              <a:buChar char="●"/>
            </a:pPr>
            <a:r>
              <a:rPr b="1" i="0" lang="en" sz="1400" u="none" cap="none" strike="noStrike">
                <a:solidFill>
                  <a:srgbClr val="333333"/>
                </a:solidFill>
                <a:latin typeface="Montserrat"/>
                <a:ea typeface="Montserrat"/>
                <a:cs typeface="Montserrat"/>
                <a:sym typeface="Montserrat"/>
              </a:rPr>
              <a:t>Checklist of valuable activities</a:t>
            </a:r>
            <a:r>
              <a:rPr b="0" i="0" lang="en" sz="1400" u="none" cap="none" strike="noStrike">
                <a:solidFill>
                  <a:srgbClr val="333333"/>
                </a:solidFill>
                <a:latin typeface="Montserrat"/>
                <a:ea typeface="Montserrat"/>
                <a:cs typeface="Montserrat"/>
                <a:sym typeface="Montserrat"/>
              </a:rPr>
              <a:t> required to produce software/designs</a:t>
            </a:r>
            <a:endParaRPr b="0" i="0" sz="1400" u="none" cap="none" strike="noStrike">
              <a:solidFill>
                <a:srgbClr val="333333"/>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33333"/>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DoD is the primary reporting mechanism for team members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DoD is informed by reality</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DoD is not static, it is an auditable checklist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25"/>
          <p:cNvSpPr txBox="1"/>
          <p:nvPr/>
        </p:nvSpPr>
        <p:spPr>
          <a:xfrm>
            <a:off x="484950" y="3771500"/>
            <a:ext cx="73161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Kanban </a:t>
            </a:r>
            <a:r>
              <a:rPr b="1" i="0" lang="en" sz="5000" u="none" cap="none" strike="noStrike">
                <a:solidFill>
                  <a:srgbClr val="FDD35B"/>
                </a:solidFill>
                <a:latin typeface="Montserrat"/>
                <a:ea typeface="Montserrat"/>
                <a:cs typeface="Montserrat"/>
                <a:sym typeface="Montserrat"/>
              </a:rPr>
              <a:t>Tools</a:t>
            </a:r>
            <a:endParaRPr b="1" i="0" sz="5000" u="none" cap="none" strike="noStrike">
              <a:solidFill>
                <a:srgbClr val="FDD35B"/>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26"/>
          <p:cNvPicPr preferRelativeResize="0"/>
          <p:nvPr/>
        </p:nvPicPr>
        <p:blipFill rotWithShape="1">
          <a:blip r:embed="rId3">
            <a:alphaModFix/>
          </a:blip>
          <a:srcRect b="0" l="0" r="0" t="0"/>
          <a:stretch/>
        </p:blipFill>
        <p:spPr>
          <a:xfrm>
            <a:off x="2105025" y="1752600"/>
            <a:ext cx="4933950" cy="1638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3"/>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Project </a:t>
            </a:r>
            <a:r>
              <a:rPr b="1" i="0" lang="en" sz="5000" u="none" cap="none" strike="noStrike">
                <a:solidFill>
                  <a:srgbClr val="FDD35B"/>
                </a:solidFill>
                <a:latin typeface="Montserrat"/>
                <a:ea typeface="Montserrat"/>
                <a:cs typeface="Montserrat"/>
                <a:sym typeface="Montserrat"/>
              </a:rPr>
              <a:t>Management</a:t>
            </a:r>
            <a:r>
              <a:rPr b="1" i="0" lang="en" sz="5000" u="none" cap="none" strike="noStrike">
                <a:solidFill>
                  <a:srgbClr val="434343"/>
                </a:solidFill>
                <a:latin typeface="Montserrat"/>
                <a:ea typeface="Montserrat"/>
                <a:cs typeface="Montserrat"/>
                <a:sym typeface="Montserrat"/>
              </a:rPr>
              <a:t> </a:t>
            </a:r>
            <a:endParaRPr b="1" i="0" sz="5000" u="none" cap="none" strike="noStrike">
              <a:solidFill>
                <a:srgbClr val="FFD966"/>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
          <p:cNvSpPr txBox="1"/>
          <p:nvPr/>
        </p:nvSpPr>
        <p:spPr>
          <a:xfrm>
            <a:off x="424675" y="1609675"/>
            <a:ext cx="5146800" cy="2164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Montserrat"/>
              <a:buAutoNum type="arabicPeriod"/>
            </a:pPr>
            <a:r>
              <a:rPr b="1" i="0" lang="en" sz="1400" u="none" cap="none" strike="noStrike">
                <a:solidFill>
                  <a:srgbClr val="000000"/>
                </a:solidFill>
                <a:latin typeface="Montserrat"/>
                <a:ea typeface="Montserrat"/>
                <a:cs typeface="Montserrat"/>
                <a:sym typeface="Montserrat"/>
              </a:rPr>
              <a:t>The quality of work is constrained</a:t>
            </a:r>
            <a:r>
              <a:rPr b="0" i="0" lang="en" sz="1400" u="none" cap="none" strike="noStrike">
                <a:solidFill>
                  <a:srgbClr val="000000"/>
                </a:solidFill>
                <a:latin typeface="Montserrat"/>
                <a:ea typeface="Montserrat"/>
                <a:cs typeface="Montserrat"/>
                <a:sym typeface="Montserrat"/>
              </a:rPr>
              <a:t> by the project’s budget (cost), deadlines (time) and scope (features).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AutoNum type="arabicPeriod"/>
            </a:pPr>
            <a:r>
              <a:rPr b="1" i="0" lang="en" sz="1400" u="none" cap="none" strike="noStrike">
                <a:solidFill>
                  <a:srgbClr val="000000"/>
                </a:solidFill>
                <a:latin typeface="Montserrat"/>
                <a:ea typeface="Montserrat"/>
                <a:cs typeface="Montserrat"/>
                <a:sym typeface="Montserrat"/>
              </a:rPr>
              <a:t>The project manager can trade</a:t>
            </a:r>
            <a:r>
              <a:rPr b="0" i="0" lang="en" sz="1400" u="none" cap="none" strike="noStrike">
                <a:solidFill>
                  <a:srgbClr val="000000"/>
                </a:solidFill>
                <a:latin typeface="Montserrat"/>
                <a:ea typeface="Montserrat"/>
                <a:cs typeface="Montserrat"/>
                <a:sym typeface="Montserrat"/>
              </a:rPr>
              <a:t> between these constraints.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AutoNum type="arabicPeriod"/>
            </a:pPr>
            <a:r>
              <a:rPr b="1" i="0" lang="en" sz="1400" u="none" cap="none" strike="noStrike">
                <a:solidFill>
                  <a:srgbClr val="000000"/>
                </a:solidFill>
                <a:latin typeface="Montserrat"/>
                <a:ea typeface="Montserrat"/>
                <a:cs typeface="Montserrat"/>
                <a:sym typeface="Montserrat"/>
              </a:rPr>
              <a:t>Changes in one constraint demand changes in others</a:t>
            </a:r>
            <a:r>
              <a:rPr b="0" i="0" lang="en" sz="1400" u="none" cap="none" strike="noStrike">
                <a:solidFill>
                  <a:srgbClr val="000000"/>
                </a:solidFill>
                <a:latin typeface="Montserrat"/>
                <a:ea typeface="Montserrat"/>
                <a:cs typeface="Montserrat"/>
                <a:sym typeface="Montserrat"/>
              </a:rPr>
              <a:t> to compensate </a:t>
            </a:r>
            <a:r>
              <a:rPr b="0" i="1" lang="en" sz="1400" u="none" cap="none" strike="noStrike">
                <a:solidFill>
                  <a:srgbClr val="000000"/>
                </a:solidFill>
                <a:latin typeface="Montserrat"/>
                <a:ea typeface="Montserrat"/>
                <a:cs typeface="Montserrat"/>
                <a:sym typeface="Montserrat"/>
              </a:rPr>
              <a:t>or quality will suffer. </a:t>
            </a:r>
            <a:endParaRPr b="0" i="1" sz="1400" u="none" cap="none" strike="noStrike">
              <a:solidFill>
                <a:srgbClr val="000000"/>
              </a:solidFill>
              <a:latin typeface="Montserrat"/>
              <a:ea typeface="Montserrat"/>
              <a:cs typeface="Montserrat"/>
              <a:sym typeface="Montserrat"/>
            </a:endParaRPr>
          </a:p>
        </p:txBody>
      </p:sp>
      <p:sp>
        <p:nvSpPr>
          <p:cNvPr id="287" name="Google Shape;287;p4"/>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Project Management </a:t>
            </a:r>
            <a:r>
              <a:rPr b="1" i="0" lang="en" sz="2300" u="none" cap="none" strike="noStrike">
                <a:solidFill>
                  <a:srgbClr val="9EBCBB"/>
                </a:solidFill>
                <a:latin typeface="Montserrat"/>
                <a:ea typeface="Montserrat"/>
                <a:cs typeface="Montserrat"/>
                <a:sym typeface="Montserrat"/>
              </a:rPr>
              <a:t>Triangle</a:t>
            </a:r>
            <a:endParaRPr b="0" i="0" sz="2300" u="none" cap="none" strike="noStrike">
              <a:solidFill>
                <a:srgbClr val="9EBCBB"/>
              </a:solidFill>
              <a:latin typeface="Montserrat"/>
              <a:ea typeface="Montserrat"/>
              <a:cs typeface="Montserrat"/>
              <a:sym typeface="Montserrat"/>
            </a:endParaRPr>
          </a:p>
        </p:txBody>
      </p:sp>
      <p:sp>
        <p:nvSpPr>
          <p:cNvPr id="288" name="Google Shape;288;p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89" name="Google Shape;289;p4"/>
          <p:cNvPicPr preferRelativeResize="0"/>
          <p:nvPr/>
        </p:nvPicPr>
        <p:blipFill rotWithShape="1">
          <a:blip r:embed="rId4">
            <a:alphaModFix/>
          </a:blip>
          <a:srcRect b="0" l="0" r="0" t="0"/>
          <a:stretch/>
        </p:blipFill>
        <p:spPr>
          <a:xfrm>
            <a:off x="5773812" y="1835750"/>
            <a:ext cx="2709475" cy="245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95" name="Google Shape;295;p5"/>
          <p:cNvPicPr preferRelativeResize="0"/>
          <p:nvPr/>
        </p:nvPicPr>
        <p:blipFill rotWithShape="1">
          <a:blip r:embed="rId4">
            <a:alphaModFix/>
          </a:blip>
          <a:srcRect b="0" l="0" r="0" t="0"/>
          <a:stretch/>
        </p:blipFill>
        <p:spPr>
          <a:xfrm>
            <a:off x="2552495" y="1057775"/>
            <a:ext cx="4038975" cy="302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6"/>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Why Agile</a:t>
            </a:r>
            <a:r>
              <a:rPr b="1" i="0" lang="en" sz="5000" u="none" cap="none" strike="noStrike">
                <a:solidFill>
                  <a:srgbClr val="FDD35B"/>
                </a:solidFill>
                <a:latin typeface="Montserrat"/>
                <a:ea typeface="Montserrat"/>
                <a:cs typeface="Montserrat"/>
                <a:sym typeface="Montserrat"/>
              </a:rPr>
              <a:t>? </a:t>
            </a:r>
            <a:endParaRPr b="1" i="0" sz="5000" u="none" cap="none" strike="noStrike">
              <a:solidFill>
                <a:srgbClr val="FDD35B"/>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Image" id="305" name="Google Shape;305;p7"/>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06" name="Google Shape;306;p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07" name="Google Shape;307;p7"/>
          <p:cNvSpPr txBox="1"/>
          <p:nvPr/>
        </p:nvSpPr>
        <p:spPr>
          <a:xfrm>
            <a:off x="317025" y="391450"/>
            <a:ext cx="8559000" cy="2161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rgbClr val="222222"/>
                </a:solidFill>
                <a:latin typeface="Montserrat"/>
                <a:ea typeface="Montserrat"/>
                <a:cs typeface="Montserrat"/>
                <a:sym typeface="Montserrat"/>
              </a:rPr>
              <a:t>Agile is a response to unpredictability through </a:t>
            </a:r>
            <a:r>
              <a:rPr b="1" i="0" lang="en" sz="3000" u="none" cap="none" strike="noStrike">
                <a:solidFill>
                  <a:srgbClr val="2DC5FA"/>
                </a:solidFill>
                <a:latin typeface="Montserrat"/>
                <a:ea typeface="Montserrat"/>
                <a:cs typeface="Montserrat"/>
                <a:sym typeface="Montserrat"/>
              </a:rPr>
              <a:t>incremental, iterative work, </a:t>
            </a:r>
            <a:r>
              <a:rPr b="1" i="0" lang="en" sz="3000" u="none" cap="none" strike="noStrike">
                <a:solidFill>
                  <a:srgbClr val="222222"/>
                </a:solidFill>
                <a:latin typeface="Montserrat"/>
                <a:ea typeface="Montserrat"/>
                <a:cs typeface="Montserrat"/>
                <a:sym typeface="Montserrat"/>
              </a:rPr>
              <a:t>rescoping and feedback</a:t>
            </a:r>
            <a:endParaRPr b="1" i="0" sz="3000" u="none" cap="none" strike="noStrike">
              <a:solidFill>
                <a:srgbClr val="222222"/>
              </a:solidFill>
              <a:latin typeface="Montserrat"/>
              <a:ea typeface="Montserrat"/>
              <a:cs typeface="Montserrat"/>
              <a:sym typeface="Montserrat"/>
            </a:endParaRPr>
          </a:p>
        </p:txBody>
      </p:sp>
      <p:pic>
        <p:nvPicPr>
          <p:cNvPr id="308" name="Google Shape;308;p7"/>
          <p:cNvPicPr preferRelativeResize="0"/>
          <p:nvPr/>
        </p:nvPicPr>
        <p:blipFill rotWithShape="1">
          <a:blip r:embed="rId4">
            <a:alphaModFix/>
          </a:blip>
          <a:srcRect b="1530" l="27519" r="29688" t="26299"/>
          <a:stretch/>
        </p:blipFill>
        <p:spPr>
          <a:xfrm>
            <a:off x="2370662" y="2061937"/>
            <a:ext cx="4402675" cy="2691804"/>
          </a:xfrm>
          <a:prstGeom prst="rect">
            <a:avLst/>
          </a:prstGeom>
          <a:noFill/>
          <a:ln>
            <a:noFill/>
          </a:ln>
        </p:spPr>
      </p:pic>
      <p:sp>
        <p:nvSpPr>
          <p:cNvPr id="309" name="Google Shape;309;p7"/>
          <p:cNvSpPr txBox="1"/>
          <p:nvPr/>
        </p:nvSpPr>
        <p:spPr>
          <a:xfrm>
            <a:off x="4711125" y="4839000"/>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Agile Manifesto</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8"/>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Agile</a:t>
            </a:r>
            <a:r>
              <a:rPr b="1" i="0" lang="en" sz="5000" u="none" cap="none" strike="noStrike">
                <a:solidFill>
                  <a:srgbClr val="FDD35B"/>
                </a:solidFill>
                <a:latin typeface="Montserrat"/>
                <a:ea typeface="Montserrat"/>
                <a:cs typeface="Montserrat"/>
                <a:sym typeface="Montserrat"/>
              </a:rPr>
              <a:t> </a:t>
            </a:r>
            <a:r>
              <a:rPr b="1" i="0" lang="en" sz="5000" u="none" cap="none" strike="noStrike">
                <a:solidFill>
                  <a:srgbClr val="2DC5FA"/>
                </a:solidFill>
                <a:latin typeface="Montserrat"/>
                <a:ea typeface="Montserrat"/>
                <a:cs typeface="Montserrat"/>
                <a:sym typeface="Montserrat"/>
              </a:rPr>
              <a:t>Principles</a:t>
            </a:r>
            <a:endParaRPr b="1" i="0" sz="5000" u="none" cap="none" strike="noStrike">
              <a:solidFill>
                <a:srgbClr val="2DC5FA"/>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9"/>
          <p:cNvPicPr preferRelativeResize="0"/>
          <p:nvPr/>
        </p:nvPicPr>
        <p:blipFill rotWithShape="1">
          <a:blip r:embed="rId3">
            <a:alphaModFix/>
          </a:blip>
          <a:srcRect b="0" l="10659" r="12817" t="0"/>
          <a:stretch/>
        </p:blipFill>
        <p:spPr>
          <a:xfrm>
            <a:off x="762600" y="723900"/>
            <a:ext cx="3810001" cy="3695699"/>
          </a:xfrm>
          <a:prstGeom prst="rect">
            <a:avLst/>
          </a:prstGeom>
          <a:noFill/>
          <a:ln>
            <a:noFill/>
          </a:ln>
        </p:spPr>
      </p:pic>
      <p:pic>
        <p:nvPicPr>
          <p:cNvPr descr="Image" id="320" name="Google Shape;320;p9"/>
          <p:cNvPicPr preferRelativeResize="0"/>
          <p:nvPr/>
        </p:nvPicPr>
        <p:blipFill rotWithShape="1">
          <a:blip r:embed="rId4">
            <a:alphaModFix/>
          </a:blip>
          <a:srcRect b="0" l="0" r="0" t="0"/>
          <a:stretch/>
        </p:blipFill>
        <p:spPr>
          <a:xfrm>
            <a:off x="4571397" y="723900"/>
            <a:ext cx="3810000" cy="3695700"/>
          </a:xfrm>
          <a:prstGeom prst="rect">
            <a:avLst/>
          </a:prstGeom>
          <a:noFill/>
          <a:ln>
            <a:noFill/>
          </a:ln>
        </p:spPr>
      </p:pic>
      <p:sp>
        <p:nvSpPr>
          <p:cNvPr id="321" name="Google Shape;321;p9"/>
          <p:cNvSpPr txBox="1"/>
          <p:nvPr/>
        </p:nvSpPr>
        <p:spPr>
          <a:xfrm>
            <a:off x="4860100" y="1223300"/>
            <a:ext cx="3314100" cy="22428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rgbClr val="FFFFFF"/>
                </a:solidFill>
                <a:latin typeface="Montserrat"/>
                <a:ea typeface="Montserrat"/>
                <a:cs typeface="Montserrat"/>
                <a:sym typeface="Montserrat"/>
              </a:rPr>
              <a:t>Are you solving your team and users needs?</a:t>
            </a:r>
            <a:r>
              <a:rPr b="0" i="0" lang="en" sz="2400" u="none" cap="none" strike="noStrike">
                <a:solidFill>
                  <a:srgbClr val="FFFFFF"/>
                </a:solidFill>
                <a:latin typeface="Montserrat"/>
                <a:ea typeface="Montserrat"/>
                <a:cs typeface="Montserrat"/>
                <a:sym typeface="Montserrat"/>
              </a:rPr>
              <a:t> </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600" u="none" cap="none" strike="noStrike">
                <a:solidFill>
                  <a:srgbClr val="FFFFFF"/>
                </a:solidFill>
                <a:latin typeface="Montserrat"/>
                <a:ea typeface="Montserrat"/>
                <a:cs typeface="Montserrat"/>
                <a:sym typeface="Montserrat"/>
              </a:rPr>
              <a:t>That’s what means progress and nothing else. </a:t>
            </a:r>
            <a:endParaRPr b="0" i="0" sz="1600" u="none" cap="none" strike="noStrike">
              <a:solidFill>
                <a:srgbClr val="FFFFFF"/>
              </a:solidFill>
              <a:latin typeface="Montserrat"/>
              <a:ea typeface="Montserrat"/>
              <a:cs typeface="Montserrat"/>
              <a:sym typeface="Montserrat"/>
            </a:endParaRPr>
          </a:p>
        </p:txBody>
      </p:sp>
      <p:pic>
        <p:nvPicPr>
          <p:cNvPr descr="Image" id="322" name="Google Shape;322;p9"/>
          <p:cNvPicPr preferRelativeResize="0"/>
          <p:nvPr/>
        </p:nvPicPr>
        <p:blipFill rotWithShape="1">
          <a:blip r:embed="rId5">
            <a:alphaModFix/>
          </a:blip>
          <a:srcRect b="0" l="0" r="0" t="0"/>
          <a:stretch/>
        </p:blipFill>
        <p:spPr>
          <a:xfrm>
            <a:off x="-1719262" y="-1516063"/>
            <a:ext cx="3448050" cy="3714750"/>
          </a:xfrm>
          <a:prstGeom prst="rect">
            <a:avLst/>
          </a:prstGeom>
          <a:noFill/>
          <a:ln>
            <a:noFill/>
          </a:ln>
        </p:spPr>
      </p:pic>
      <p:pic>
        <p:nvPicPr>
          <p:cNvPr descr="Image" id="323" name="Google Shape;323;p9"/>
          <p:cNvPicPr preferRelativeResize="0"/>
          <p:nvPr/>
        </p:nvPicPr>
        <p:blipFill rotWithShape="1">
          <a:blip r:embed="rId5">
            <a:alphaModFix/>
          </a:blip>
          <a:srcRect b="0" l="0" r="0" t="0"/>
          <a:stretch/>
        </p:blipFill>
        <p:spPr>
          <a:xfrm>
            <a:off x="7589838" y="3098948"/>
            <a:ext cx="3448050" cy="371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